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78" r:id="rId2"/>
    <p:sldId id="276" r:id="rId3"/>
    <p:sldId id="305" r:id="rId4"/>
    <p:sldId id="306" r:id="rId5"/>
    <p:sldId id="307" r:id="rId6"/>
    <p:sldId id="308" r:id="rId7"/>
    <p:sldId id="309" r:id="rId8"/>
    <p:sldId id="310" r:id="rId9"/>
    <p:sldId id="298" r:id="rId10"/>
    <p:sldId id="359" r:id="rId11"/>
    <p:sldId id="301" r:id="rId12"/>
    <p:sldId id="314" r:id="rId13"/>
    <p:sldId id="348" r:id="rId14"/>
    <p:sldId id="349" r:id="rId15"/>
    <p:sldId id="350" r:id="rId16"/>
    <p:sldId id="352" r:id="rId17"/>
    <p:sldId id="354" r:id="rId18"/>
    <p:sldId id="356" r:id="rId19"/>
    <p:sldId id="358" r:id="rId20"/>
    <p:sldId id="342" r:id="rId21"/>
    <p:sldId id="346" r:id="rId22"/>
    <p:sldId id="343" r:id="rId23"/>
    <p:sldId id="345" r:id="rId24"/>
    <p:sldId id="316" r:id="rId25"/>
    <p:sldId id="330" r:id="rId26"/>
    <p:sldId id="331" r:id="rId27"/>
    <p:sldId id="332" r:id="rId28"/>
    <p:sldId id="339" r:id="rId29"/>
    <p:sldId id="340" r:id="rId30"/>
    <p:sldId id="341" r:id="rId31"/>
    <p:sldId id="327" r:id="rId32"/>
    <p:sldId id="328" r:id="rId33"/>
    <p:sldId id="329" r:id="rId34"/>
    <p:sldId id="326" r:id="rId35"/>
    <p:sldId id="282" r:id="rId36"/>
    <p:sldId id="273"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lvl9pPr>
  </p:defaultTextStyle>
  <p:extLst>
    <p:ext uri="{EFAFB233-063F-42B5-8137-9DF3F51BA10A}">
      <p15:sldGuideLst xmlns:p15="http://schemas.microsoft.com/office/powerpoint/2012/main">
        <p15:guide id="1" orient="horz" pos="2149">
          <p15:clr>
            <a:srgbClr val="A4A3A4"/>
          </p15:clr>
        </p15:guide>
        <p15:guide id="2" pos="38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AEAEA"/>
    <a:srgbClr val="E6E6E6"/>
    <a:srgbClr val="F3F3F3"/>
    <a:srgbClr val="D700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361" autoAdjust="0"/>
  </p:normalViewPr>
  <p:slideViewPr>
    <p:cSldViewPr snapToObjects="1">
      <p:cViewPr varScale="1">
        <p:scale>
          <a:sx n="108" d="100"/>
          <a:sy n="108" d="100"/>
        </p:scale>
        <p:origin x="720" y="114"/>
      </p:cViewPr>
      <p:guideLst>
        <p:guide orient="horz" pos="2149"/>
        <p:guide pos="3829"/>
      </p:guideLst>
    </p:cSldViewPr>
  </p:slideViewPr>
  <p:outlineViewPr>
    <p:cViewPr>
      <p:scale>
        <a:sx n="33" d="100"/>
        <a:sy n="33" d="100"/>
      </p:scale>
      <p:origin x="0" y="-1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2018-07-24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078687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a:endParaRPr/>
          </a:p>
        </p:txBody>
      </p:sp>
      <p:sp>
        <p:nvSpPr>
          <p:cNvPr id="113" name="Shape 11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57865396"/>
      </p:ext>
    </p:extLst>
  </p:cSld>
  <p:clrMap bg1="lt1" tx1="dk1" bg2="lt2" tx2="dk2" accent1="accent1" accent2="accent2" accent3="accent3" accent4="accent4" accent5="accent5" accent6="accent6" hlink="hlink" folHlink="folHlink"/>
  <p:notesStyle>
    <a:lvl1pPr latinLnBrk="0">
      <a:defRPr sz="1200">
        <a:latin typeface="小米兰亭" panose="03000502000000000000" charset="-122"/>
        <a:ea typeface="小米兰亭" panose="03000502000000000000" charset="-122"/>
        <a:cs typeface="小米兰亭" panose="03000502000000000000" charset="-122"/>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874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61" name="正文级别 1…"/>
          <p:cNvSpPr txBox="1">
            <a:spLocks noGrp="1"/>
          </p:cNvSpPr>
          <p:nvPr>
            <p:ph type="body" sz="quarter" idx="1" hasCustomPrompt="1"/>
          </p:nvPr>
        </p:nvSpPr>
        <p:spPr>
          <a:xfrm>
            <a:off x="4295800" y="3821991"/>
            <a:ext cx="5157789" cy="399097"/>
          </a:xfrm>
          <a:prstGeom prst="rect">
            <a:avLst/>
          </a:prstGeom>
        </p:spPr>
        <p:txBody>
          <a:bodyPr anchor="b">
            <a:noAutofit/>
          </a:bodyPr>
          <a:lstStyle>
            <a:lvl1pPr marL="0" indent="0">
              <a:buClrTx/>
              <a:buSzTx/>
              <a:buNone/>
              <a:defRPr sz="2000" b="0">
                <a:latin typeface="微软雅黑" panose="020B0503020204020204" pitchFamily="34" charset="-122"/>
                <a:ea typeface="微软雅黑" panose="020B0503020204020204" pitchFamily="34" charset="-122"/>
              </a:defRPr>
            </a:lvl1pPr>
            <a:lvl2pPr marL="0" indent="457200">
              <a:buClrTx/>
              <a:buSzTx/>
              <a:buNone/>
              <a:defRPr b="1"/>
            </a:lvl2pPr>
            <a:lvl3pPr marL="0" indent="914400">
              <a:buClrTx/>
              <a:buSzTx/>
              <a:buNone/>
              <a:defRPr b="1"/>
            </a:lvl3pPr>
            <a:lvl4pPr marL="0" indent="1371600">
              <a:buClrTx/>
              <a:buSzTx/>
              <a:buNone/>
              <a:defRPr b="1"/>
            </a:lvl4pPr>
            <a:lvl5pPr marL="0" indent="1828800">
              <a:buClrTx/>
              <a:buSzTx/>
              <a:buNone/>
              <a:defRPr b="1"/>
            </a:lvl5pPr>
          </a:lstStyle>
          <a:p>
            <a:r>
              <a:rPr lang="zh-CN" altLang="en-US" dirty="0"/>
              <a:t>此处输入讲师姓名</a:t>
            </a:r>
            <a:endParaRPr dirty="0"/>
          </a:p>
        </p:txBody>
      </p:sp>
      <p:sp>
        <p:nvSpPr>
          <p:cNvPr id="63" name="幻灯片编号"/>
          <p:cNvSpPr txBox="1">
            <a:spLocks noGrp="1"/>
          </p:cNvSpPr>
          <p:nvPr>
            <p:ph type="sldNum" sz="quarter" idx="2"/>
          </p:nvPr>
        </p:nvSpPr>
        <p:spPr>
          <a:xfrm>
            <a:off x="11097260" y="6502777"/>
            <a:ext cx="256541" cy="275467"/>
          </a:xfrm>
          <a:prstGeom prst="rect">
            <a:avLst/>
          </a:prstGeom>
        </p:spPr>
        <p:txBody>
          <a:bodyPr/>
          <a:lstStyle/>
          <a:p>
            <a:fld id="{86CB4B4D-7CA3-9044-876B-883B54F8677D}" type="slidenum">
              <a:rPr/>
              <a:t>‹#›</a:t>
            </a:fld>
            <a:endParaRPr/>
          </a:p>
        </p:txBody>
      </p:sp>
      <p:sp>
        <p:nvSpPr>
          <p:cNvPr id="6" name="矩形 5"/>
          <p:cNvSpPr/>
          <p:nvPr userDrawn="1"/>
        </p:nvSpPr>
        <p:spPr>
          <a:xfrm>
            <a:off x="4277028" y="2035857"/>
            <a:ext cx="7914972" cy="1702856"/>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pic>
        <p:nvPicPr>
          <p:cNvPr id="8" name="Picture 2" descr="E:\work\CSDN\标准化\素材\edu1.png"/>
          <p:cNvPicPr>
            <a:picLocks noChangeAspect="1" noChangeArrowheads="1"/>
          </p:cNvPicPr>
          <p:nvPr userDrawn="1"/>
        </p:nvPicPr>
        <p:blipFill>
          <a:blip r:embed="rId2" cstate="print"/>
          <a:srcRect/>
          <a:stretch>
            <a:fillRect/>
          </a:stretch>
        </p:blipFill>
        <p:spPr bwMode="auto">
          <a:xfrm>
            <a:off x="1050979" y="2216806"/>
            <a:ext cx="2931083" cy="1340958"/>
          </a:xfrm>
          <a:prstGeom prst="rect">
            <a:avLst/>
          </a:prstGeom>
          <a:noFill/>
        </p:spPr>
      </p:pic>
      <p:cxnSp>
        <p:nvCxnSpPr>
          <p:cNvPr id="10" name="直接连接符 9"/>
          <p:cNvCxnSpPr/>
          <p:nvPr userDrawn="1"/>
        </p:nvCxnSpPr>
        <p:spPr>
          <a:xfrm>
            <a:off x="4648200" y="3254829"/>
            <a:ext cx="707571" cy="0"/>
          </a:xfrm>
          <a:prstGeom prst="line">
            <a:avLst/>
          </a:prstGeom>
          <a:noFill/>
          <a:ln w="12700" cap="flat">
            <a:solidFill>
              <a:schemeClr val="bg1"/>
            </a:solidFill>
            <a:prstDash val="solid"/>
            <a:miter lim="800000"/>
          </a:ln>
        </p:spPr>
        <p:style>
          <a:lnRef idx="0">
            <a:scrgbClr r="0" g="0" b="0"/>
          </a:lnRef>
          <a:fillRef idx="0">
            <a:scrgbClr r="0" g="0" b="0"/>
          </a:fillRef>
          <a:effectRef idx="0">
            <a:scrgbClr r="0" g="0" b="0"/>
          </a:effectRef>
          <a:fontRef idx="none"/>
        </p:style>
      </p:cxnSp>
      <p:sp>
        <p:nvSpPr>
          <p:cNvPr id="11" name="标题 1"/>
          <p:cNvSpPr>
            <a:spLocks noGrp="1"/>
          </p:cNvSpPr>
          <p:nvPr>
            <p:ph type="title" hasCustomPrompt="1"/>
          </p:nvPr>
        </p:nvSpPr>
        <p:spPr>
          <a:xfrm>
            <a:off x="4528459" y="2286889"/>
            <a:ext cx="7380512" cy="719386"/>
          </a:xfrm>
          <a:prstGeom prst="rect">
            <a:avLst/>
          </a:prstGeom>
        </p:spPr>
        <p:txBody>
          <a:bodyPr/>
          <a:lstStyle>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此处输入章标题</a:t>
            </a:r>
          </a:p>
        </p:txBody>
      </p:sp>
      <p:sp>
        <p:nvSpPr>
          <p:cNvPr id="13" name="正文级别 1…"/>
          <p:cNvSpPr txBox="1">
            <a:spLocks noGrp="1"/>
          </p:cNvSpPr>
          <p:nvPr>
            <p:ph type="body" sz="quarter" idx="14" hasCustomPrompt="1"/>
          </p:nvPr>
        </p:nvSpPr>
        <p:spPr>
          <a:xfrm>
            <a:off x="5591944" y="3140968"/>
            <a:ext cx="5157789" cy="399097"/>
          </a:xfrm>
          <a:prstGeom prst="rect">
            <a:avLst/>
          </a:prstGeom>
        </p:spPr>
        <p:txBody>
          <a:bodyPr anchor="b">
            <a:noAutofit/>
          </a:bodyPr>
          <a:lstStyle>
            <a:lvl1pPr marL="0" indent="0">
              <a:buClrTx/>
              <a:buSzTx/>
              <a:buNone/>
              <a:defRPr sz="2400" b="0">
                <a:solidFill>
                  <a:schemeClr val="bg2">
                    <a:lumMod val="20000"/>
                    <a:lumOff val="80000"/>
                  </a:schemeClr>
                </a:solidFill>
                <a:latin typeface="微软雅黑" panose="020B0503020204020204" pitchFamily="34" charset="-122"/>
                <a:ea typeface="微软雅黑" panose="020B0503020204020204" pitchFamily="34" charset="-122"/>
              </a:defRPr>
            </a:lvl1pPr>
            <a:lvl2pPr marL="0" indent="457200">
              <a:buClrTx/>
              <a:buSzTx/>
              <a:buNone/>
              <a:defRPr b="1"/>
            </a:lvl2pPr>
            <a:lvl3pPr marL="0" indent="914400">
              <a:buClrTx/>
              <a:buSzTx/>
              <a:buNone/>
              <a:defRPr b="1"/>
            </a:lvl3pPr>
            <a:lvl4pPr marL="0" indent="1371600">
              <a:buClrTx/>
              <a:buSzTx/>
              <a:buNone/>
              <a:defRPr b="1"/>
            </a:lvl4pPr>
            <a:lvl5pPr marL="0" indent="1828800">
              <a:buClrTx/>
              <a:buSzTx/>
              <a:buNone/>
              <a:defRPr b="1"/>
            </a:lvl5pPr>
          </a:lstStyle>
          <a:p>
            <a:r>
              <a:rPr lang="zh-CN" altLang="en-US" dirty="0"/>
              <a:t>此处</a:t>
            </a:r>
            <a:r>
              <a:rPr lang="zh-CN" altLang="en-US" dirty="0" smtClean="0"/>
              <a:t>输入节标题</a:t>
            </a:r>
            <a:endParaRPr dirty="0"/>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fld id="{86CB4B4D-7CA3-9044-876B-883B54F8677D}" type="slidenum">
              <a:rPr/>
              <a:t>‹#›</a:t>
            </a:fld>
            <a:endParaRPr/>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Picture 2" descr="E:\work\CSDN\标准化\素材\IT学涯.png"/>
          <p:cNvPicPr>
            <a:picLocks noChangeAspect="1" noChangeArrowheads="1"/>
          </p:cNvPicPr>
          <p:nvPr userDrawn="1"/>
        </p:nvPicPr>
        <p:blipFill>
          <a:blip r:embed="rId2" cstate="print"/>
          <a:srcRect/>
          <a:stretch>
            <a:fillRect/>
          </a:stretch>
        </p:blipFill>
        <p:spPr bwMode="auto">
          <a:xfrm>
            <a:off x="4794997" y="2127997"/>
            <a:ext cx="2602006" cy="2602006"/>
          </a:xfrm>
          <a:prstGeom prst="rect">
            <a:avLst/>
          </a:prstGeom>
          <a:ln>
            <a:noFill/>
          </a:ln>
          <a:effectLst>
            <a:outerShdw blurRad="190500" algn="tl" rotWithShape="0">
              <a:srgbClr val="000000">
                <a:alpha val="70000"/>
              </a:srgbClr>
            </a:outerShdw>
          </a:effectLst>
        </p:spPr>
      </p:pic>
      <p:pic>
        <p:nvPicPr>
          <p:cNvPr id="5" name="Picture 2" descr="E:\work\CSDN\标准化\素材\edu1.png"/>
          <p:cNvPicPr>
            <a:picLocks noChangeAspect="1" noChangeArrowheads="1"/>
          </p:cNvPicPr>
          <p:nvPr userDrawn="1"/>
        </p:nvPicPr>
        <p:blipFill>
          <a:blip r:embed="rId3" cstate="print"/>
          <a:srcRect/>
          <a:stretch>
            <a:fillRect/>
          </a:stretch>
        </p:blipFill>
        <p:spPr bwMode="auto">
          <a:xfrm>
            <a:off x="4792280" y="476672"/>
            <a:ext cx="2602006" cy="1190406"/>
          </a:xfrm>
          <a:prstGeom prst="rect">
            <a:avLst/>
          </a:prstGeom>
          <a:noFill/>
        </p:spPr>
      </p:pic>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3" name="正文级别 1…"/>
          <p:cNvSpPr txBox="1">
            <a:spLocks noGrp="1"/>
          </p:cNvSpPr>
          <p:nvPr>
            <p:ph type="body" idx="1"/>
          </p:nvPr>
        </p:nvSpPr>
        <p:spPr>
          <a:xfrm>
            <a:off x="609600" y="1600200"/>
            <a:ext cx="10972800" cy="5257800"/>
          </a:xfrm>
          <a:prstGeom prst="rect">
            <a:avLst/>
          </a:prstGeom>
          <a:ln w="12700">
            <a:miter lim="400000"/>
          </a:ln>
        </p:spPr>
        <p:txBody>
          <a:bodyPr lIns="45719" rIns="45719">
            <a:normAutofit/>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pull/>
  </p:transition>
  <p:txStyles>
    <p:titleStyle>
      <a:lvl1pPr marL="0" marR="0" indent="0" algn="l" defTabSz="914400" rtl="0" latinLnBrk="0">
        <a:lnSpc>
          <a:spcPct val="90000"/>
        </a:lnSpc>
        <a:spcBef>
          <a:spcPts val="0"/>
        </a:spcBef>
        <a:spcAft>
          <a:spcPts val="0"/>
        </a:spcAft>
        <a:buClrTx/>
        <a:buSzTx/>
        <a:buFontTx/>
        <a:buNone/>
        <a:defRPr sz="2800" b="0" i="0" u="none" strike="noStrike" cap="none" spc="0" baseline="0">
          <a:ln>
            <a:noFill/>
          </a:ln>
          <a:solidFill>
            <a:schemeClr val="accent1"/>
          </a:solidFill>
          <a:uFillTx/>
          <a:latin typeface="小米兰亭" panose="03000502000000000000" charset="-122"/>
          <a:ea typeface="小米兰亭" panose="03000502000000000000" charset="-122"/>
          <a:cs typeface="小米兰亭" panose="03000502000000000000" charset="-122"/>
          <a:sym typeface="Arial" panose="020B0604020202020204"/>
        </a:defRPr>
      </a:lvl1pPr>
      <a:lvl2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2pPr>
      <a:lvl3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3pPr>
      <a:lvl4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4pPr>
      <a:lvl5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5pPr>
      <a:lvl6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6pPr>
      <a:lvl7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7pPr>
      <a:lvl8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8pPr>
      <a:lvl9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20204"/>
          <a:ea typeface="Arial" panose="020B0604020202020204"/>
          <a:cs typeface="Arial" panose="020B0604020202020204"/>
          <a:sym typeface="Arial" panose="020B0604020202020204"/>
        </a:defRPr>
      </a:lvl9pPr>
    </p:titleStyle>
    <p:bodyStyle>
      <a:lvl1pPr marL="449580" marR="0" indent="-449580" algn="l" defTabSz="914400" rtl="0" latinLnBrk="0">
        <a:lnSpc>
          <a:spcPct val="120000"/>
        </a:lnSpc>
        <a:spcBef>
          <a:spcPts val="1000"/>
        </a:spcBef>
        <a:spcAft>
          <a:spcPts val="0"/>
        </a:spcAft>
        <a:buClr>
          <a:schemeClr val="accent2"/>
        </a:buClr>
        <a:buSzPct val="80000"/>
        <a:buFont typeface="Arial" panose="020B0604020202020204" pitchFamily="34" charset="0"/>
        <a:buChar char="•"/>
        <a:defRPr sz="2800" b="0" i="0" u="none" strike="noStrike" cap="none" spc="0" baseline="0">
          <a:ln>
            <a:noFill/>
          </a:ln>
          <a:solidFill>
            <a:srgbClr val="5F5F5F"/>
          </a:solidFill>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vl2pPr marL="868045" marR="0" indent="-331470" algn="l" defTabSz="914400" rtl="0" latinLnBrk="0">
        <a:lnSpc>
          <a:spcPct val="120000"/>
        </a:lnSpc>
        <a:spcBef>
          <a:spcPts val="1000"/>
        </a:spcBef>
        <a:spcAft>
          <a:spcPts val="0"/>
        </a:spcAft>
        <a:buClr>
          <a:schemeClr val="accent2"/>
        </a:buClr>
        <a:buSzPct val="100000"/>
        <a:buFont typeface="Arial" panose="020B0604020202020204" pitchFamily="34" charset="0"/>
        <a:buChar char="•"/>
        <a:defRPr sz="1800" b="0" i="0" u="none" strike="noStrike" cap="none" spc="0" baseline="0">
          <a:ln>
            <a:noFill/>
          </a:ln>
          <a:solidFill>
            <a:srgbClr val="5F5F5F"/>
          </a:solidFill>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2pPr>
      <a:lvl3pPr marL="1219200" marR="0" indent="-304800" algn="l" defTabSz="914400" rtl="0" latinLnBrk="0">
        <a:lnSpc>
          <a:spcPct val="120000"/>
        </a:lnSpc>
        <a:spcBef>
          <a:spcPts val="1000"/>
        </a:spcBef>
        <a:spcAft>
          <a:spcPts val="0"/>
        </a:spcAft>
        <a:buClr>
          <a:schemeClr val="accent2"/>
        </a:buClr>
        <a:buSzPct val="100000"/>
        <a:buFont typeface="Arial" panose="020B0604020202020204" pitchFamily="34" charset="0"/>
        <a:buChar char="•"/>
        <a:defRPr sz="1800" b="0" i="0" u="none" strike="noStrike" cap="none" spc="0" baseline="0">
          <a:ln>
            <a:noFill/>
          </a:ln>
          <a:solidFill>
            <a:srgbClr val="5F5F5F"/>
          </a:solidFill>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3pPr>
      <a:lvl4pPr marL="1676400" marR="0" indent="-304800" algn="l" defTabSz="914400" rtl="0" latinLnBrk="0">
        <a:lnSpc>
          <a:spcPct val="120000"/>
        </a:lnSpc>
        <a:spcBef>
          <a:spcPts val="1000"/>
        </a:spcBef>
        <a:spcAft>
          <a:spcPts val="0"/>
        </a:spcAft>
        <a:buClr>
          <a:schemeClr val="accent2"/>
        </a:buClr>
        <a:buSzPct val="100000"/>
        <a:buFont typeface="Arial" panose="020B0604020202020204" pitchFamily="34" charset="0"/>
        <a:buChar char="•"/>
        <a:defRPr sz="1800" b="0" i="0" u="none" strike="noStrike" cap="none" spc="0" baseline="0">
          <a:ln>
            <a:noFill/>
          </a:ln>
          <a:solidFill>
            <a:srgbClr val="5F5F5F"/>
          </a:solidFill>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4pPr>
      <a:lvl5pPr marL="2133600" marR="0" indent="-304800" algn="l" defTabSz="914400" rtl="0" latinLnBrk="0">
        <a:lnSpc>
          <a:spcPct val="120000"/>
        </a:lnSpc>
        <a:spcBef>
          <a:spcPts val="1000"/>
        </a:spcBef>
        <a:spcAft>
          <a:spcPts val="0"/>
        </a:spcAft>
        <a:buClr>
          <a:schemeClr val="accent2"/>
        </a:buClr>
        <a:buSzPct val="100000"/>
        <a:buFont typeface="Arial" panose="020B0604020202020204" pitchFamily="34" charset="0"/>
        <a:buChar char="•"/>
        <a:defRPr sz="1800" b="0" i="0" u="none" strike="noStrike" cap="none" spc="0" baseline="0">
          <a:ln>
            <a:noFill/>
          </a:ln>
          <a:solidFill>
            <a:srgbClr val="5F5F5F"/>
          </a:solidFill>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5pPr>
      <a:lvl6pPr marL="25908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603050405020304"/>
          <a:ea typeface="Times New Roman" panose="02020603050405020304"/>
          <a:cs typeface="Times New Roman" panose="02020603050405020304"/>
          <a:sym typeface="Times New Roman" panose="02020603050405020304"/>
        </a:defRPr>
      </a:lvl6pPr>
      <a:lvl7pPr marL="30480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603050405020304"/>
          <a:ea typeface="Times New Roman" panose="02020603050405020304"/>
          <a:cs typeface="Times New Roman" panose="02020603050405020304"/>
          <a:sym typeface="Times New Roman" panose="02020603050405020304"/>
        </a:defRPr>
      </a:lvl7pPr>
      <a:lvl8pPr marL="35052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603050405020304"/>
          <a:ea typeface="Times New Roman" panose="02020603050405020304"/>
          <a:cs typeface="Times New Roman" panose="02020603050405020304"/>
          <a:sym typeface="Times New Roman" panose="02020603050405020304"/>
        </a:defRPr>
      </a:lvl8pPr>
      <a:lvl9pPr marL="39624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603050405020304"/>
          <a:ea typeface="Times New Roman" panose="02020603050405020304"/>
          <a:cs typeface="Times New Roman" panose="02020603050405020304"/>
          <a:sym typeface="Times New Roman" panose="020206030504050203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6030504050203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6030504050203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6030504050203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6030504050203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6030504050203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6030504050203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6030504050203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6030504050203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6030504050203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
          </p:nvPr>
        </p:nvSpPr>
        <p:spPr>
          <a:xfrm>
            <a:off x="4209415" y="3822065"/>
            <a:ext cx="5631180" cy="398780"/>
          </a:xfrm>
        </p:spPr>
        <p:txBody>
          <a:bodyPr/>
          <a:lstStyle/>
          <a:p>
            <a:r>
              <a:rPr lang="zh-CN" altLang="en-US" dirty="0" smtClean="0">
                <a:cs typeface="Times New Roman" panose="02020603050405020304"/>
              </a:rPr>
              <a:t>讲师：成都链安科技CEO，创始人一杨霞</a:t>
            </a:r>
          </a:p>
        </p:txBody>
      </p:sp>
      <p:sp>
        <p:nvSpPr>
          <p:cNvPr id="4" name="标题 3"/>
          <p:cNvSpPr txBox="1">
            <a:spLocks noGrp="1"/>
          </p:cNvSpPr>
          <p:nvPr>
            <p:ph type="title"/>
          </p:nvPr>
        </p:nvSpPr>
        <p:spPr>
          <a:xfrm>
            <a:off x="4472305" y="2211070"/>
            <a:ext cx="8869045" cy="564515"/>
          </a:xfrm>
          <a:prstGeom prst="rect">
            <a:avLst/>
          </a:prstGeom>
        </p:spPr>
        <p:txBody>
          <a:bodyPr vert="horz" wrap="square" lIns="91440" tIns="45720" rIns="91440" bIns="45720" numCol="1" anchor="t">
            <a:noAutofit/>
          </a:bodyPr>
          <a:lstStyle/>
          <a:p>
            <a:pPr marL="0" indent="0" algn="l" defTabSz="914400" eaLnBrk="0" fontAlgn="auto" latinLnBrk="0">
              <a:lnSpc>
                <a:spcPct val="100000"/>
              </a:lnSpc>
              <a:spcBef>
                <a:spcPts val="0"/>
              </a:spcBef>
              <a:spcAft>
                <a:spcPts val="0"/>
              </a:spcAft>
              <a:buFontTx/>
              <a:buNone/>
            </a:pPr>
            <a:r>
              <a:rPr lang="en-US" altLang="ko-KR" sz="3600" b="1" strike="noStrike" cap="none" dirty="0" err="1" smtClean="0">
                <a:ln w="9525" cap="flat" cmpd="sng">
                  <a:noFill/>
                </a:ln>
                <a:solidFill>
                  <a:schemeClr val="bg1"/>
                </a:solidFill>
                <a:latin typeface="微软雅黑" panose="020B0503020204020204" pitchFamily="34" charset="-122"/>
                <a:ea typeface="微软雅黑" panose="020B0503020204020204" pitchFamily="34" charset="-122"/>
              </a:rPr>
              <a:t>深度解析区块链智能合约漏洞</a:t>
            </a:r>
            <a:r>
              <a:rPr lang="en-US" altLang="ko-KR" sz="3600" b="1" strike="noStrike" cap="none" dirty="0" smtClean="0">
                <a:ln w="9525" cap="flat" cmpd="sng">
                  <a:noFill/>
                </a:ln>
                <a:solidFill>
                  <a:schemeClr val="bg1"/>
                </a:solidFill>
                <a:latin typeface="微软雅黑" panose="020B0503020204020204" pitchFamily="34" charset="-122"/>
                <a:ea typeface="微软雅黑" panose="020B0503020204020204" pitchFamily="34" charset="-122"/>
              </a:rPr>
              <a:t/>
            </a:r>
            <a:br>
              <a:rPr lang="en-US" altLang="ko-KR" sz="3600" b="1" strike="noStrike" cap="none" dirty="0" smtClean="0">
                <a:ln w="9525" cap="flat" cmpd="sng">
                  <a:noFill/>
                </a:ln>
                <a:solidFill>
                  <a:schemeClr val="bg1"/>
                </a:solidFill>
                <a:latin typeface="微软雅黑" panose="020B0503020204020204" pitchFamily="34" charset="-122"/>
                <a:ea typeface="微软雅黑" panose="020B0503020204020204" pitchFamily="34" charset="-122"/>
              </a:rPr>
            </a:br>
            <a:r>
              <a:rPr lang="en-US" altLang="ko-KR" sz="3600" b="1" strike="noStrike" cap="none" dirty="0" smtClean="0">
                <a:ln w="9525" cap="flat" cmpd="sng">
                  <a:noFill/>
                </a:ln>
                <a:solidFill>
                  <a:schemeClr val="bg1"/>
                </a:solidFill>
                <a:latin typeface="微软雅黑" panose="020B0503020204020204" pitchFamily="34" charset="-122"/>
                <a:ea typeface="微软雅黑" panose="020B0503020204020204" pitchFamily="34" charset="-122"/>
              </a:rPr>
              <a:t>                                及防范措施</a:t>
            </a:r>
            <a:endParaRPr lang="ko-KR" altLang="en-US" sz="3600" b="1" strike="noStrike" cap="none" dirty="0" smtClean="0">
              <a:ln w="9525" cap="flat" cmpd="sng">
                <a:noFill/>
              </a:ln>
              <a:solidFill>
                <a:schemeClr val="bg1"/>
              </a:solidFill>
              <a:latin typeface="微软雅黑" panose="020B0503020204020204" pitchFamily="34" charset="-122"/>
              <a:ea typeface="微软雅黑" panose="020B0503020204020204" pitchFamily="34" charset="-122"/>
            </a:endParaRPr>
          </a:p>
        </p:txBody>
      </p:sp>
      <p:sp>
        <p:nvSpPr>
          <p:cNvPr id="6" name="文本占位符 5"/>
          <p:cNvSpPr txBox="1">
            <a:spLocks noGrp="1"/>
          </p:cNvSpPr>
          <p:nvPr>
            <p:ph type="body" sz="quarter" idx="4294967295"/>
          </p:nvPr>
        </p:nvSpPr>
        <p:spPr>
          <a:xfrm>
            <a:off x="12901930" y="561975"/>
            <a:ext cx="148590" cy="594995"/>
          </a:xfrm>
          <a:prstGeom prst="rect">
            <a:avLst/>
          </a:prstGeom>
          <a:ln w="12700" cap="flat" cmpd="sng">
            <a:miter lim="800000"/>
          </a:ln>
        </p:spPr>
        <p:txBody>
          <a:bodyPr vert="horz" wrap="square" lIns="91440" tIns="45720" rIns="91440" bIns="45720" numCol="1" anchor="t">
            <a:normAutofit lnSpcReduction="10000"/>
          </a:bodyPr>
          <a:lstStyle/>
          <a:p>
            <a:pPr marL="449580" indent="-449580" algn="l" defTabSz="914400" eaLnBrk="0" fontAlgn="auto" latinLnBrk="0">
              <a:lnSpc>
                <a:spcPct val="120000"/>
              </a:lnSpc>
              <a:spcBef>
                <a:spcPts val="1000"/>
              </a:spcBef>
              <a:spcAft>
                <a:spcPts val="0"/>
              </a:spcAft>
              <a:buFontTx/>
              <a:buNone/>
            </a:pPr>
            <a:endParaRPr lang="ko-KR" altLang="en-US" sz="2800" b="1" strike="noStrike" cap="none" dirty="0" smtClean="0">
              <a:ln w="9525" cap="flat" cmpd="sng">
                <a:noFill/>
              </a:ln>
              <a:solidFill>
                <a:schemeClr val="bg2">
                  <a:lumMod val="20000"/>
                  <a:lumOff val="8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9376" y="1800399"/>
            <a:ext cx="5092650" cy="42473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20000"/>
              </a:lnSpc>
            </a:pPr>
            <a:r>
              <a:rPr lang="zh-CN" altLang="zh-CN" sz="2000" dirty="0"/>
              <a:t>今年</a:t>
            </a:r>
            <a:r>
              <a:rPr lang="en-US" altLang="zh-CN" sz="2000" dirty="0"/>
              <a:t>4</a:t>
            </a:r>
            <a:r>
              <a:rPr lang="zh-CN" altLang="zh-CN" sz="2000" dirty="0"/>
              <a:t>月，</a:t>
            </a:r>
            <a:r>
              <a:rPr lang="en-US" altLang="zh-CN" sz="2000" dirty="0"/>
              <a:t>BEC</a:t>
            </a:r>
            <a:r>
              <a:rPr lang="zh-CN" altLang="zh-CN" sz="2000" dirty="0"/>
              <a:t>出现异常交易，黑客转出的代币数量超过发行数量，</a:t>
            </a:r>
            <a:r>
              <a:rPr lang="en-US" altLang="zh-CN" sz="2000" dirty="0"/>
              <a:t>BEC</a:t>
            </a:r>
            <a:r>
              <a:rPr lang="zh-CN" altLang="zh-CN" sz="2000" dirty="0"/>
              <a:t>市值几乎</a:t>
            </a:r>
            <a:r>
              <a:rPr lang="zh-CN" altLang="zh-CN" sz="2000" dirty="0" smtClean="0"/>
              <a:t>归零。</a:t>
            </a:r>
            <a:endParaRPr lang="en-US" altLang="zh-CN" sz="2000" dirty="0" smtClean="0"/>
          </a:p>
          <a:p>
            <a:pPr>
              <a:lnSpc>
                <a:spcPct val="120000"/>
              </a:lnSpc>
            </a:pPr>
            <a:endParaRPr lang="en-US" altLang="zh-CN" sz="2000" dirty="0" smtClean="0"/>
          </a:p>
          <a:p>
            <a:pPr>
              <a:lnSpc>
                <a:spcPct val="120000"/>
              </a:lnSpc>
            </a:pPr>
            <a:r>
              <a:rPr lang="zh-CN" altLang="zh-CN" sz="2000" dirty="0" smtClean="0"/>
              <a:t>交易所</a:t>
            </a:r>
            <a:r>
              <a:rPr lang="zh-CN" altLang="zh-CN" sz="2000" dirty="0"/>
              <a:t>、钱包、智能合约等安全问题变得前所未有的重要</a:t>
            </a:r>
            <a:r>
              <a:rPr lang="zh-CN" altLang="zh-CN" sz="2000" dirty="0" smtClean="0"/>
              <a:t>。</a:t>
            </a:r>
            <a:endParaRPr lang="en-US" altLang="zh-CN" sz="2000" dirty="0" smtClean="0"/>
          </a:p>
          <a:p>
            <a:pPr>
              <a:lnSpc>
                <a:spcPct val="120000"/>
              </a:lnSpc>
            </a:pPr>
            <a:endParaRPr lang="en-US" altLang="zh-CN" sz="2000" dirty="0" smtClean="0"/>
          </a:p>
          <a:p>
            <a:pPr>
              <a:lnSpc>
                <a:spcPct val="120000"/>
              </a:lnSpc>
            </a:pPr>
            <a:r>
              <a:rPr lang="zh-CN" altLang="zh-CN" sz="2000" dirty="0" smtClean="0"/>
              <a:t>我</a:t>
            </a:r>
            <a:r>
              <a:rPr lang="zh-CN" altLang="zh-CN" sz="2000" dirty="0"/>
              <a:t>个人认为区块链安全不亚于军事安全，对交易所、项目方、</a:t>
            </a:r>
            <a:r>
              <a:rPr lang="en-US" altLang="zh-CN" sz="2000" dirty="0"/>
              <a:t>Token</a:t>
            </a:r>
            <a:r>
              <a:rPr lang="zh-CN" altLang="zh-CN" sz="2000" dirty="0"/>
              <a:t>持有者都会造成巨大的利益损失，并且这个损失危害是不可逆转的。</a:t>
            </a:r>
          </a:p>
          <a:p>
            <a:pPr marL="0" marR="0" indent="0" algn="l" defTabSz="914400" rtl="0" fontAlgn="auto" latinLnBrk="0" hangingPunct="0">
              <a:lnSpc>
                <a:spcPct val="150000"/>
              </a:lnSpc>
              <a:spcBef>
                <a:spcPts val="0"/>
              </a:spcBef>
              <a:spcAft>
                <a:spcPts val="0"/>
              </a:spcAft>
              <a:buClrTx/>
              <a:buSzTx/>
              <a:buFontTx/>
              <a:buNone/>
            </a:pPr>
            <a:endParaRPr kumimoji="0" lang="zh-CN" altLang="en-US" sz="2000" b="0" i="0" u="none" strike="noStrike" cap="none" spc="0" normalizeH="0" baseline="0" dirty="0">
              <a:ln>
                <a:noFill/>
              </a:ln>
              <a:solidFill>
                <a:srgbClr val="5F5F5F"/>
              </a:solidFill>
              <a:effectLst/>
              <a:uFillTx/>
              <a:sym typeface="Times New Roman" panose="02020603050405020304"/>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5792374" y="2060848"/>
            <a:ext cx="5771544" cy="3236122"/>
          </a:xfrm>
          <a:prstGeom prst="rect">
            <a:avLst/>
          </a:prstGeom>
          <a:noFill/>
        </p:spPr>
      </p:pic>
    </p:spTree>
    <p:extLst>
      <p:ext uri="{BB962C8B-B14F-4D97-AF65-F5344CB8AC3E}">
        <p14:creationId xmlns:p14="http://schemas.microsoft.com/office/powerpoint/2010/main" val="3904692100"/>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7365" cy="63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3210" cy="59817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1675" cy="370205"/>
            <a:chOff x="9961245" y="6488430"/>
            <a:chExt cx="1971675" cy="370205"/>
          </a:xfrm>
          <a:solidFill>
            <a:schemeClr val="accent2">
              <a:lumMod val="60000"/>
              <a:lumOff val="40000"/>
            </a:schemeClr>
          </a:solidFill>
        </p:grpSpPr>
        <p:sp>
          <p:nvSpPr>
            <p:cNvPr id="23" name="矩形 22"/>
            <p:cNvSpPr/>
            <p:nvPr/>
          </p:nvSpPr>
          <p:spPr>
            <a:xfrm>
              <a:off x="1021080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1675" cy="370205"/>
            <a:chOff x="10088880" y="6488430"/>
            <a:chExt cx="1971675" cy="370205"/>
          </a:xfrm>
          <a:solidFill>
            <a:schemeClr val="accent2"/>
          </a:solidFill>
        </p:grpSpPr>
        <p:sp>
          <p:nvSpPr>
            <p:cNvPr id="20" name="矩形 19"/>
            <p:cNvSpPr/>
            <p:nvPr/>
          </p:nvSpPr>
          <p:spPr>
            <a:xfrm>
              <a:off x="1033907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1675" cy="370205"/>
            <a:chOff x="10236835" y="6488430"/>
            <a:chExt cx="1971675" cy="370205"/>
          </a:xfrm>
          <a:solidFill>
            <a:schemeClr val="accent2">
              <a:lumMod val="75000"/>
              <a:alpha val="96947"/>
            </a:schemeClr>
          </a:solidFill>
        </p:grpSpPr>
        <p:sp>
          <p:nvSpPr>
            <p:cNvPr id="15" name="矩形 14"/>
            <p:cNvSpPr/>
            <p:nvPr/>
          </p:nvSpPr>
          <p:spPr>
            <a:xfrm>
              <a:off x="1048639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20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060" cy="598170"/>
            <a:chOff x="-19685" y="0"/>
            <a:chExt cx="861060" cy="598170"/>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rot="21600000" flipV="1">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rot="21600000" flipV="1">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rot="21600000" flipV="1">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508000" y="1015892"/>
            <a:ext cx="3600400" cy="1015663"/>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ctr" defTabSz="914400" eaLnBrk="0" fontAlgn="auto" latinLnBrk="0" hangingPunct="0">
              <a:lnSpc>
                <a:spcPct val="150000"/>
              </a:lnSpc>
              <a:spcBef>
                <a:spcPts val="0"/>
              </a:spcBef>
              <a:spcAft>
                <a:spcPts val="0"/>
              </a:spcAft>
              <a:buFontTx/>
              <a:buNone/>
            </a:pPr>
            <a:r>
              <a:rPr lang="en-US" altLang="ko-KR" sz="4000" b="0" strike="noStrike" cap="none" dirty="0" smtClean="0">
                <a:ln w="9525" cap="flat" cmpd="sng">
                  <a:noFill/>
                </a:ln>
                <a:latin typeface="微软雅黑" panose="020B0503020204020204" pitchFamily="34" charset="-122"/>
                <a:ea typeface="微软雅黑" panose="020B0503020204020204" pitchFamily="34" charset="-122"/>
              </a:rPr>
              <a:t>如何避免？</a:t>
            </a:r>
            <a:endParaRPr lang="ko-KR" altLang="en-US" sz="40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2" name="文本框 1"/>
          <p:cNvSpPr txBox="1"/>
          <p:nvPr/>
        </p:nvSpPr>
        <p:spPr>
          <a:xfrm>
            <a:off x="1971357" y="2564904"/>
            <a:ext cx="8474901" cy="17543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zh-CN" sz="2400" dirty="0"/>
              <a:t>这些安全问题是可以采取适当措施进行解决的，比如在智能合约部署之前，对其进行严格的安全审计，是可以有效提高智能合约程序的安全性，提前预防安全隐患</a:t>
            </a:r>
            <a:r>
              <a:rPr lang="zh-CN" altLang="zh-CN" sz="2400" dirty="0" smtClean="0"/>
              <a:t>。</a:t>
            </a: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7365" cy="63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3845" cy="59880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1675" cy="370205"/>
            <a:chOff x="9961245" y="6488430"/>
            <a:chExt cx="1971675" cy="370205"/>
          </a:xfrm>
          <a:solidFill>
            <a:schemeClr val="accent2">
              <a:lumMod val="60000"/>
              <a:lumOff val="40000"/>
            </a:schemeClr>
          </a:solidFill>
        </p:grpSpPr>
        <p:sp>
          <p:nvSpPr>
            <p:cNvPr id="23" name="矩形 22"/>
            <p:cNvSpPr/>
            <p:nvPr/>
          </p:nvSpPr>
          <p:spPr>
            <a:xfrm>
              <a:off x="1021080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1675" cy="370205"/>
            <a:chOff x="10088880" y="6488430"/>
            <a:chExt cx="1971675" cy="370205"/>
          </a:xfrm>
          <a:solidFill>
            <a:schemeClr val="accent2"/>
          </a:solidFill>
        </p:grpSpPr>
        <p:sp>
          <p:nvSpPr>
            <p:cNvPr id="20" name="矩形 19"/>
            <p:cNvSpPr/>
            <p:nvPr/>
          </p:nvSpPr>
          <p:spPr>
            <a:xfrm>
              <a:off x="1033907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1675" cy="370205"/>
            <a:chOff x="10236835" y="6488430"/>
            <a:chExt cx="1971675" cy="370205"/>
          </a:xfrm>
          <a:solidFill>
            <a:schemeClr val="accent2">
              <a:lumMod val="75000"/>
              <a:alpha val="96947"/>
            </a:schemeClr>
          </a:solidFill>
        </p:grpSpPr>
        <p:sp>
          <p:nvSpPr>
            <p:cNvPr id="15" name="矩形 14"/>
            <p:cNvSpPr/>
            <p:nvPr/>
          </p:nvSpPr>
          <p:spPr>
            <a:xfrm>
              <a:off x="1048639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20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060" cy="598170"/>
            <a:chOff x="-19685" y="0"/>
            <a:chExt cx="861060" cy="598170"/>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rot="21600000" flipV="1">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rot="21600000" flipV="1">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rot="21600000" flipV="1">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1259840" y="2202180"/>
            <a:ext cx="11078210" cy="230695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numCol="1" anchor="t">
            <a:spAutoFit/>
          </a:bodyPr>
          <a:lstStyle/>
          <a:p>
            <a:pPr marL="0" indent="0" algn="l" defTabSz="914400" eaLnBrk="0" fontAlgn="auto" latinLnBrk="0" hangingPunct="0">
              <a:lnSpc>
                <a:spcPct val="150000"/>
              </a:lnSpc>
              <a:spcBef>
                <a:spcPts val="0"/>
              </a:spcBef>
              <a:spcAft>
                <a:spcPts val="0"/>
              </a:spcAft>
              <a:buFontTx/>
              <a:buNone/>
            </a:pPr>
            <a:r>
              <a:rPr lang="en-US" altLang="ko-KR" sz="4800" b="0" strike="noStrike" cap="none" dirty="0" smtClean="0">
                <a:ln w="9525" cap="flat" cmpd="sng">
                  <a:noFill/>
                </a:ln>
                <a:latin typeface="微软雅黑" panose="020B0503020204020204" pitchFamily="34" charset="-122"/>
                <a:ea typeface="微软雅黑" panose="020B0503020204020204" pitchFamily="34" charset="-122"/>
              </a:rPr>
              <a:t>三、区块链主要漏洞分析及防范</a:t>
            </a:r>
            <a:endParaRPr lang="ko-KR" altLang="en-US" sz="48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4800" b="0" strike="noStrike" cap="none" dirty="0" smtClean="0">
              <a:ln w="9525" cap="flat" cmpd="sng">
                <a:noFill/>
              </a:ln>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635" cy="190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5115" cy="60007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945" cy="371475"/>
            <a:chOff x="9961245" y="6488430"/>
            <a:chExt cx="1972945" cy="371475"/>
          </a:xfrm>
          <a:solidFill>
            <a:schemeClr val="accent2">
              <a:lumMod val="60000"/>
              <a:lumOff val="40000"/>
            </a:schemeClr>
          </a:solidFill>
        </p:grpSpPr>
        <p:sp>
          <p:nvSpPr>
            <p:cNvPr id="23" name="矩形 22"/>
            <p:cNvSpPr/>
            <p:nvPr/>
          </p:nvSpPr>
          <p:spPr>
            <a:xfrm>
              <a:off x="1021080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945" cy="371475"/>
            <a:chOff x="10088880" y="6488430"/>
            <a:chExt cx="1972945" cy="371475"/>
          </a:xfrm>
          <a:solidFill>
            <a:schemeClr val="accent2"/>
          </a:solidFill>
        </p:grpSpPr>
        <p:sp>
          <p:nvSpPr>
            <p:cNvPr id="20" name="矩形 19"/>
            <p:cNvSpPr/>
            <p:nvPr/>
          </p:nvSpPr>
          <p:spPr>
            <a:xfrm>
              <a:off x="1033907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945" cy="371475"/>
            <a:chOff x="10236835" y="6488430"/>
            <a:chExt cx="1972945" cy="371475"/>
          </a:xfrm>
          <a:solidFill>
            <a:schemeClr val="accent2">
              <a:lumMod val="75000"/>
              <a:alpha val="94985"/>
            </a:schemeClr>
          </a:solidFill>
        </p:grpSpPr>
        <p:sp>
          <p:nvSpPr>
            <p:cNvPr id="15" name="矩形 14"/>
            <p:cNvSpPr/>
            <p:nvPr/>
          </p:nvSpPr>
          <p:spPr>
            <a:xfrm>
              <a:off x="1048639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9540" cy="37147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2330" cy="599440"/>
            <a:chOff x="-19685" y="0"/>
            <a:chExt cx="862330" cy="599440"/>
          </a:xfrm>
        </p:grpSpPr>
        <p:grpSp>
          <p:nvGrpSpPr>
            <p:cNvPr id="31" name="组合 30"/>
            <p:cNvGrpSpPr/>
            <p:nvPr/>
          </p:nvGrpSpPr>
          <p:grpSpPr>
            <a:xfrm flipV="1">
              <a:off x="185420" y="0"/>
              <a:ext cx="655955" cy="597535"/>
              <a:chOff x="185420" y="0"/>
              <a:chExt cx="655955" cy="597535"/>
            </a:xfrm>
            <a:solidFill>
              <a:schemeClr val="accent2">
                <a:lumMod val="60000"/>
                <a:lumOff val="40000"/>
              </a:schemeClr>
            </a:solidFill>
          </p:grpSpPr>
          <p:sp>
            <p:nvSpPr>
              <p:cNvPr id="32" name="矩形 31"/>
              <p:cNvSpPr/>
              <p:nvPr/>
            </p:nvSpPr>
            <p:spPr>
              <a:xfrm rot="21600000" flipV="1">
                <a:off x="191770"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955" cy="597535"/>
              <a:chOff x="87630" y="0"/>
              <a:chExt cx="655955" cy="597535"/>
            </a:xfrm>
            <a:solidFill>
              <a:schemeClr val="accent2"/>
            </a:solidFill>
          </p:grpSpPr>
          <p:sp>
            <p:nvSpPr>
              <p:cNvPr id="29" name="矩形 28"/>
              <p:cNvSpPr/>
              <p:nvPr/>
            </p:nvSpPr>
            <p:spPr>
              <a:xfrm rot="21600000" flipV="1">
                <a:off x="94615"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955" cy="597535"/>
              <a:chOff x="-19685" y="0"/>
              <a:chExt cx="655955" cy="597535"/>
            </a:xfrm>
          </p:grpSpPr>
          <p:sp>
            <p:nvSpPr>
              <p:cNvPr id="4" name="矩形 3"/>
              <p:cNvSpPr/>
              <p:nvPr/>
            </p:nvSpPr>
            <p:spPr>
              <a:xfrm rot="21600000" flipV="1">
                <a:off x="-12700" y="0"/>
                <a:ext cx="316865" cy="597535"/>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955" cy="597535"/>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254000" y="885190"/>
            <a:ext cx="11078845" cy="119951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en-US" altLang="ko-KR" sz="2400" b="1" strike="noStrike" cap="none" dirty="0" err="1" smtClean="0">
                <a:ln w="9525" cap="flat" cmpd="sng">
                  <a:noFill/>
                </a:ln>
                <a:solidFill>
                  <a:srgbClr val="FF0000"/>
                </a:solidFill>
                <a:latin typeface="微软雅黑" panose="020B0503020204020204" pitchFamily="34" charset="-122"/>
                <a:ea typeface="微软雅黑" panose="020B0503020204020204" pitchFamily="34" charset="-122"/>
              </a:rPr>
              <a:t>漏洞分析连载（第一期</a:t>
            </a:r>
            <a:r>
              <a:rPr lang="en-US" altLang="ko-KR"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 溢出漏洞</a:t>
            </a: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017770" y="245745"/>
            <a:ext cx="10697845" cy="494664"/>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210185" y="2094865"/>
            <a:ext cx="457390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4871864" y="2749867"/>
            <a:ext cx="4573905" cy="295846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2497137" y="1614805"/>
            <a:ext cx="7865462" cy="670560"/>
          </a:xfrm>
          <a:prstGeom prst="rect">
            <a:avLst/>
          </a:prstGeom>
          <a:noFill/>
        </p:spPr>
        <p:txBody>
          <a:bodyPr vert="horz" wrap="square" lIns="0" tIns="0" rIns="0" bIns="0" anchor="t">
            <a:noAutofit/>
          </a:bodyPr>
          <a:lstStyle/>
          <a:p>
            <a:pPr marL="0" indent="0" algn="l" defTabSz="508000" eaLnBrk="0" fontAlgn="auto" latinLnBrk="0">
              <a:lnSpc>
                <a:spcPct val="150000"/>
              </a:lnSpc>
              <a:spcBef>
                <a:spcPts val="0"/>
              </a:spcBef>
              <a:spcAft>
                <a:spcPts val="0"/>
              </a:spcAft>
              <a:buFontTx/>
              <a:buNone/>
            </a:pPr>
            <a:r>
              <a:rPr lang="en-US" altLang="ko-KR" b="0" strike="noStrike" cap="none" spc="20" dirty="0" err="1" smtClean="0">
                <a:ln w="9525" cap="flat" cmpd="sng">
                  <a:noFill/>
                </a:ln>
                <a:latin typeface="微软雅黑" panose="020B0503020204020204" pitchFamily="34" charset="-122"/>
                <a:ea typeface="微软雅黑" panose="020B0503020204020204" pitchFamily="34" charset="-122"/>
              </a:rPr>
              <a:t>针对区块链安全问题</a:t>
            </a:r>
            <a:r>
              <a:rPr lang="en-US" altLang="ko-KR" b="0" strike="noStrike" cap="none" spc="20" dirty="0" smtClean="0">
                <a:ln w="9525" cap="flat" cmpd="sng">
                  <a:noFill/>
                </a:ln>
                <a:latin typeface="微软雅黑" panose="020B0503020204020204" pitchFamily="34" charset="-122"/>
                <a:ea typeface="微软雅黑" panose="020B0503020204020204" pitchFamily="34" charset="-122"/>
              </a:rPr>
              <a:t>，</a:t>
            </a:r>
            <a:r>
              <a:rPr lang="zh-CN" altLang="en-US" spc="20" dirty="0" smtClean="0">
                <a:ln w="9525" cap="flat" cmpd="sng">
                  <a:noFill/>
                </a:ln>
                <a:latin typeface="微软雅黑" panose="020B0503020204020204" pitchFamily="34" charset="-122"/>
                <a:ea typeface="微软雅黑" panose="020B0503020204020204" pitchFamily="34" charset="-122"/>
              </a:rPr>
              <a:t>近期我将分别整理出安全漏洞类型稿件，形成连载的形式。</a:t>
            </a:r>
            <a:r>
              <a:rPr lang="en-US" altLang="ko-KR" b="0" strike="noStrike" cap="none" spc="20" dirty="0" err="1" smtClean="0">
                <a:ln w="9525" cap="flat" cmpd="sng">
                  <a:noFill/>
                </a:ln>
                <a:latin typeface="微软雅黑" panose="020B0503020204020204" pitchFamily="34" charset="-122"/>
                <a:ea typeface="微软雅黑" panose="020B0503020204020204" pitchFamily="34" charset="-122"/>
              </a:rPr>
              <a:t>希望能帮助程序员写出更加安全的合约，事先预防安全事件的发生</a:t>
            </a:r>
            <a:r>
              <a:rPr lang="en-US" altLang="ko-KR" b="0" strike="noStrike" cap="none" spc="20" dirty="0" smtClean="0">
                <a:ln w="9525" cap="flat" cmpd="sng">
                  <a:noFill/>
                </a:ln>
                <a:latin typeface="微软雅黑" panose="020B0503020204020204" pitchFamily="34" charset="-122"/>
                <a:ea typeface="微软雅黑" panose="020B0503020204020204" pitchFamily="34" charset="-122"/>
              </a:rPr>
              <a:t>。   </a:t>
            </a:r>
            <a:endParaRPr lang="ko-KR" altLang="en-US" b="0" strike="noStrike" cap="none" spc="20" dirty="0" smtClean="0">
              <a:ln w="9525" cap="flat" cmpd="sng">
                <a:noFill/>
              </a:ln>
              <a:latin typeface="微软雅黑" panose="020B0503020204020204" pitchFamily="34" charset="-122"/>
              <a:ea typeface="微软雅黑" panose="020B0503020204020204" pitchFamily="34" charset="-122"/>
            </a:endParaRPr>
          </a:p>
        </p:txBody>
      </p:sp>
      <p:sp>
        <p:nvSpPr>
          <p:cNvPr id="53" name="文本框 52"/>
          <p:cNvSpPr txBox="1"/>
          <p:nvPr/>
        </p:nvSpPr>
        <p:spPr>
          <a:xfrm>
            <a:off x="410210" y="5494655"/>
            <a:ext cx="9732645"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680" y="2728139"/>
            <a:ext cx="5616624" cy="3744416"/>
          </a:xfrm>
          <a:prstGeom prst="rect">
            <a:avLst/>
          </a:prstGeom>
        </p:spPr>
      </p:pic>
    </p:spTree>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635" cy="190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5115" cy="60007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945" cy="371475"/>
            <a:chOff x="9961245" y="6488430"/>
            <a:chExt cx="1972945" cy="371475"/>
          </a:xfrm>
          <a:solidFill>
            <a:schemeClr val="accent2">
              <a:lumMod val="60000"/>
              <a:lumOff val="40000"/>
            </a:schemeClr>
          </a:solidFill>
        </p:grpSpPr>
        <p:sp>
          <p:nvSpPr>
            <p:cNvPr id="23" name="矩形 22"/>
            <p:cNvSpPr/>
            <p:nvPr/>
          </p:nvSpPr>
          <p:spPr>
            <a:xfrm>
              <a:off x="1021080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945" cy="371475"/>
            <a:chOff x="10088880" y="6488430"/>
            <a:chExt cx="1972945" cy="371475"/>
          </a:xfrm>
          <a:solidFill>
            <a:schemeClr val="accent2"/>
          </a:solidFill>
        </p:grpSpPr>
        <p:sp>
          <p:nvSpPr>
            <p:cNvPr id="20" name="矩形 19"/>
            <p:cNvSpPr/>
            <p:nvPr/>
          </p:nvSpPr>
          <p:spPr>
            <a:xfrm>
              <a:off x="1033907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945" cy="371475"/>
            <a:chOff x="10236835" y="6488430"/>
            <a:chExt cx="1972945" cy="371475"/>
          </a:xfrm>
          <a:solidFill>
            <a:schemeClr val="accent2">
              <a:lumMod val="75000"/>
              <a:alpha val="94985"/>
            </a:schemeClr>
          </a:solidFill>
        </p:grpSpPr>
        <p:sp>
          <p:nvSpPr>
            <p:cNvPr id="15" name="矩形 14"/>
            <p:cNvSpPr/>
            <p:nvPr/>
          </p:nvSpPr>
          <p:spPr>
            <a:xfrm>
              <a:off x="1048639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9540" cy="37147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2330" cy="599440"/>
            <a:chOff x="-19685" y="0"/>
            <a:chExt cx="862330" cy="599440"/>
          </a:xfrm>
        </p:grpSpPr>
        <p:grpSp>
          <p:nvGrpSpPr>
            <p:cNvPr id="31" name="组合 30"/>
            <p:cNvGrpSpPr/>
            <p:nvPr/>
          </p:nvGrpSpPr>
          <p:grpSpPr>
            <a:xfrm flipV="1">
              <a:off x="185420" y="0"/>
              <a:ext cx="655955" cy="597535"/>
              <a:chOff x="185420" y="0"/>
              <a:chExt cx="655955" cy="597535"/>
            </a:xfrm>
            <a:solidFill>
              <a:schemeClr val="accent2">
                <a:lumMod val="60000"/>
                <a:lumOff val="40000"/>
              </a:schemeClr>
            </a:solidFill>
          </p:grpSpPr>
          <p:sp>
            <p:nvSpPr>
              <p:cNvPr id="32" name="矩形 31"/>
              <p:cNvSpPr/>
              <p:nvPr/>
            </p:nvSpPr>
            <p:spPr>
              <a:xfrm rot="21600000" flipV="1">
                <a:off x="191770"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955" cy="597535"/>
              <a:chOff x="87630" y="0"/>
              <a:chExt cx="655955" cy="597535"/>
            </a:xfrm>
            <a:solidFill>
              <a:schemeClr val="accent2"/>
            </a:solidFill>
          </p:grpSpPr>
          <p:sp>
            <p:nvSpPr>
              <p:cNvPr id="29" name="矩形 28"/>
              <p:cNvSpPr/>
              <p:nvPr/>
            </p:nvSpPr>
            <p:spPr>
              <a:xfrm rot="21600000" flipV="1">
                <a:off x="94615"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955" cy="597535"/>
              <a:chOff x="-19685" y="0"/>
              <a:chExt cx="655955" cy="597535"/>
            </a:xfrm>
          </p:grpSpPr>
          <p:sp>
            <p:nvSpPr>
              <p:cNvPr id="4" name="矩形 3"/>
              <p:cNvSpPr/>
              <p:nvPr/>
            </p:nvSpPr>
            <p:spPr>
              <a:xfrm rot="21600000" flipV="1">
                <a:off x="-12700" y="0"/>
                <a:ext cx="316865" cy="597535"/>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955" cy="597535"/>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254000" y="885190"/>
            <a:ext cx="11078845" cy="64579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017770" y="245745"/>
            <a:ext cx="10697845" cy="494664"/>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210185" y="2094865"/>
            <a:ext cx="457390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6652895" y="2818130"/>
            <a:ext cx="4573905" cy="295846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671829" y="1163320"/>
            <a:ext cx="10243185" cy="53213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3200" b="1" strike="noStrike" cap="none" dirty="0" smtClean="0">
                <a:ln w="9525" cap="flat" cmpd="sng">
                  <a:noFill/>
                </a:ln>
                <a:latin typeface="微软雅黑" panose="020B0503020204020204" pitchFamily="34" charset="-122"/>
                <a:ea typeface="微软雅黑" panose="020B0503020204020204" pitchFamily="34" charset="-122"/>
              </a:rPr>
              <a:t>整型溢出：</a:t>
            </a:r>
            <a:endParaRPr lang="ko-KR" altLang="en-US" sz="3200" b="1"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3" name="文本框 52"/>
          <p:cNvSpPr txBox="1"/>
          <p:nvPr/>
        </p:nvSpPr>
        <p:spPr>
          <a:xfrm>
            <a:off x="410210" y="5494655"/>
            <a:ext cx="9732645"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2" name="文本框 1"/>
          <p:cNvSpPr txBox="1"/>
          <p:nvPr/>
        </p:nvSpPr>
        <p:spPr>
          <a:xfrm>
            <a:off x="1631503" y="2122170"/>
            <a:ext cx="8707567" cy="3785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508000" eaLnBrk="0">
              <a:lnSpc>
                <a:spcPct val="150000"/>
              </a:lnSpc>
            </a:pPr>
            <a:r>
              <a:rPr lang="en-US" altLang="ko-KR" sz="2000" spc="100" dirty="0" err="1">
                <a:ln w="9525" cap="flat" cmpd="sng">
                  <a:noFill/>
                </a:ln>
                <a:latin typeface="微软雅黑" panose="020B0503020204020204" pitchFamily="34" charset="-122"/>
                <a:ea typeface="微软雅黑" panose="020B0503020204020204" pitchFamily="34" charset="-122"/>
              </a:rPr>
              <a:t>以太坊虚拟机（EVM）为整数指定固定大小的数据类型。这意味着一个整型变量只能有一定范围的数字表示。例如，一个</a:t>
            </a:r>
            <a:r>
              <a:rPr lang="en-US" altLang="ko-KR" sz="2000" spc="100" dirty="0">
                <a:ln w="9525" cap="flat" cmpd="sng">
                  <a:noFill/>
                </a:ln>
                <a:latin typeface="微软雅黑" panose="020B0503020204020204" pitchFamily="34" charset="-122"/>
                <a:ea typeface="微软雅黑" panose="020B0503020204020204" pitchFamily="34" charset="-122"/>
              </a:rPr>
              <a:t> uint8 ，</a:t>
            </a:r>
            <a:r>
              <a:rPr lang="en-US" altLang="ko-KR" sz="2000" spc="100" dirty="0" err="1">
                <a:ln w="9525" cap="flat" cmpd="sng">
                  <a:noFill/>
                </a:ln>
                <a:latin typeface="微软雅黑" panose="020B0503020204020204" pitchFamily="34" charset="-122"/>
                <a:ea typeface="微软雅黑" panose="020B0503020204020204" pitchFamily="34" charset="-122"/>
              </a:rPr>
              <a:t>只能存储在范围</a:t>
            </a:r>
            <a:r>
              <a:rPr lang="en-US" altLang="ko-KR" sz="2000" spc="100" dirty="0">
                <a:ln w="9525" cap="flat" cmpd="sng">
                  <a:noFill/>
                </a:ln>
                <a:latin typeface="微软雅黑" panose="020B0503020204020204" pitchFamily="34" charset="-122"/>
                <a:ea typeface="微软雅黑" panose="020B0503020204020204" pitchFamily="34" charset="-122"/>
              </a:rPr>
              <a:t> [0,255] </a:t>
            </a:r>
            <a:r>
              <a:rPr lang="en-US" altLang="ko-KR" sz="2000" spc="100" dirty="0" err="1">
                <a:ln w="9525" cap="flat" cmpd="sng">
                  <a:noFill/>
                </a:ln>
                <a:latin typeface="微软雅黑" panose="020B0503020204020204" pitchFamily="34" charset="-122"/>
                <a:ea typeface="微软雅黑" panose="020B0503020204020204" pitchFamily="34" charset="-122"/>
              </a:rPr>
              <a:t>的数字。试图存储</a:t>
            </a:r>
            <a:r>
              <a:rPr lang="en-US" altLang="ko-KR" sz="2000" spc="100" dirty="0">
                <a:ln w="9525" cap="flat" cmpd="sng">
                  <a:noFill/>
                </a:ln>
                <a:latin typeface="微软雅黑" panose="020B0503020204020204" pitchFamily="34" charset="-122"/>
                <a:ea typeface="微软雅黑" panose="020B0503020204020204" pitchFamily="34" charset="-122"/>
              </a:rPr>
              <a:t> 256 </a:t>
            </a:r>
            <a:r>
              <a:rPr lang="en-US" altLang="ko-KR" sz="2000" spc="100" dirty="0" err="1">
                <a:ln w="9525" cap="flat" cmpd="sng">
                  <a:noFill/>
                </a:ln>
                <a:latin typeface="微软雅黑" panose="020B0503020204020204" pitchFamily="34" charset="-122"/>
                <a:ea typeface="微软雅黑" panose="020B0503020204020204" pitchFamily="34" charset="-122"/>
              </a:rPr>
              <a:t>到一个</a:t>
            </a:r>
            <a:r>
              <a:rPr lang="en-US" altLang="ko-KR" sz="2000" spc="100" dirty="0">
                <a:ln w="9525" cap="flat" cmpd="sng">
                  <a:noFill/>
                </a:ln>
                <a:latin typeface="微软雅黑" panose="020B0503020204020204" pitchFamily="34" charset="-122"/>
                <a:ea typeface="微软雅黑" panose="020B0503020204020204" pitchFamily="34" charset="-122"/>
              </a:rPr>
              <a:t> </a:t>
            </a:r>
            <a:r>
              <a:rPr lang="en-US" altLang="ko-KR" sz="2000" spc="100" dirty="0" smtClean="0">
                <a:ln w="9525" cap="flat" cmpd="sng">
                  <a:noFill/>
                </a:ln>
                <a:latin typeface="微软雅黑" panose="020B0503020204020204" pitchFamily="34" charset="-122"/>
                <a:ea typeface="微软雅黑" panose="020B0503020204020204" pitchFamily="34" charset="-122"/>
              </a:rPr>
              <a:t>uint8</a:t>
            </a:r>
            <a:r>
              <a:rPr lang="en-US" altLang="ko-KR" sz="2000" spc="100" dirty="0">
                <a:ln w="9525" cap="flat" cmpd="sng">
                  <a:noFill/>
                </a:ln>
                <a:latin typeface="微软雅黑" panose="020B0503020204020204" pitchFamily="34" charset="-122"/>
                <a:ea typeface="微软雅黑" panose="020B0503020204020204" pitchFamily="34" charset="-122"/>
              </a:rPr>
              <a:t> </a:t>
            </a:r>
            <a:r>
              <a:rPr lang="zh-CN" altLang="en-US" sz="2000" spc="100" dirty="0" smtClean="0">
                <a:ln w="9525" cap="flat" cmpd="sng">
                  <a:noFill/>
                </a:ln>
                <a:latin typeface="微软雅黑" panose="020B0503020204020204" pitchFamily="34" charset="-122"/>
                <a:ea typeface="微软雅黑" panose="020B0503020204020204" pitchFamily="34" charset="-122"/>
              </a:rPr>
              <a:t>变量，则结果</a:t>
            </a:r>
            <a:r>
              <a:rPr lang="en-US" altLang="ko-KR" sz="2000" spc="100" dirty="0" smtClean="0">
                <a:ln w="9525" cap="flat" cmpd="sng">
                  <a:noFill/>
                </a:ln>
                <a:latin typeface="微软雅黑" panose="020B0503020204020204" pitchFamily="34" charset="-122"/>
                <a:ea typeface="微软雅黑" panose="020B0503020204020204" pitchFamily="34" charset="-122"/>
              </a:rPr>
              <a:t>将变成</a:t>
            </a:r>
            <a:r>
              <a:rPr lang="en-US" altLang="ko-KR" sz="2000" spc="100" dirty="0">
                <a:ln w="9525" cap="flat" cmpd="sng">
                  <a:noFill/>
                </a:ln>
                <a:latin typeface="微软雅黑" panose="020B0503020204020204" pitchFamily="34" charset="-122"/>
                <a:ea typeface="微软雅黑" panose="020B0503020204020204" pitchFamily="34" charset="-122"/>
              </a:rPr>
              <a:t>0</a:t>
            </a:r>
            <a:r>
              <a:rPr lang="en-US" altLang="ko-KR" sz="2000" spc="100" dirty="0" smtClean="0">
                <a:ln w="9525" cap="flat" cmpd="sng">
                  <a:noFill/>
                </a:ln>
                <a:latin typeface="微软雅黑" panose="020B0503020204020204" pitchFamily="34" charset="-122"/>
                <a:ea typeface="微软雅黑" panose="020B0503020204020204" pitchFamily="34" charset="-122"/>
              </a:rPr>
              <a:t>。</a:t>
            </a:r>
          </a:p>
          <a:p>
            <a:pPr defTabSz="508000" eaLnBrk="0">
              <a:lnSpc>
                <a:spcPct val="150000"/>
              </a:lnSpc>
            </a:pPr>
            <a:r>
              <a:rPr lang="en-US" altLang="ko-KR" sz="2000" spc="100" dirty="0" smtClean="0">
                <a:ln w="9525" cap="flat" cmpd="sng">
                  <a:noFill/>
                </a:ln>
                <a:latin typeface="微软雅黑" panose="020B0503020204020204" pitchFamily="34" charset="-122"/>
                <a:ea typeface="微软雅黑" panose="020B0503020204020204" pitchFamily="34" charset="-122"/>
              </a:rPr>
              <a:t> </a:t>
            </a:r>
            <a:r>
              <a:rPr lang="en-US" altLang="ko-KR" sz="2000" spc="100" dirty="0" err="1" smtClean="0">
                <a:ln w="9525" cap="flat" cmpd="sng">
                  <a:noFill/>
                </a:ln>
                <a:latin typeface="微软雅黑" panose="020B0503020204020204" pitchFamily="34" charset="-122"/>
                <a:ea typeface="微软雅黑" panose="020B0503020204020204" pitchFamily="34" charset="-122"/>
              </a:rPr>
              <a:t>不加注意的话</a:t>
            </a:r>
            <a:r>
              <a:rPr lang="en-US" altLang="ko-KR" sz="2000" spc="100" dirty="0" err="1">
                <a:ln w="9525" cap="flat" cmpd="sng">
                  <a:noFill/>
                </a:ln>
                <a:latin typeface="微软雅黑" panose="020B0503020204020204" pitchFamily="34" charset="-122"/>
                <a:ea typeface="微软雅黑" panose="020B0503020204020204" pitchFamily="34" charset="-122"/>
              </a:rPr>
              <a:t>，只要没有检查用户输入又执行计算，导致数字超出存储它们的数据类型允许的范围，Solidity</a:t>
            </a:r>
            <a:r>
              <a:rPr lang="en-US" altLang="ko-KR" sz="2000" spc="100" dirty="0">
                <a:ln w="9525" cap="flat" cmpd="sng">
                  <a:noFill/>
                </a:ln>
                <a:latin typeface="微软雅黑" panose="020B0503020204020204" pitchFamily="34" charset="-122"/>
                <a:ea typeface="微软雅黑" panose="020B0503020204020204" pitchFamily="34" charset="-122"/>
              </a:rPr>
              <a:t> </a:t>
            </a:r>
            <a:r>
              <a:rPr lang="en-US" altLang="ko-KR" sz="2000" spc="100" dirty="0" err="1">
                <a:ln w="9525" cap="flat" cmpd="sng">
                  <a:noFill/>
                </a:ln>
                <a:latin typeface="微软雅黑" panose="020B0503020204020204" pitchFamily="34" charset="-122"/>
                <a:ea typeface="微软雅黑" panose="020B0503020204020204" pitchFamily="34" charset="-122"/>
              </a:rPr>
              <a:t>中的变量就可以被用来组织攻击</a:t>
            </a:r>
            <a:r>
              <a:rPr lang="en-US" altLang="ko-KR" sz="2000" spc="100" dirty="0">
                <a:ln w="9525" cap="flat" cmpd="sng">
                  <a:noFill/>
                </a:ln>
                <a:latin typeface="微软雅黑" panose="020B0503020204020204" pitchFamily="34" charset="-122"/>
                <a:ea typeface="微软雅黑" panose="020B0503020204020204" pitchFamily="34" charset="-122"/>
              </a:rPr>
              <a:t>。</a:t>
            </a:r>
            <a:endParaRPr lang="ko-KR" altLang="en-US" sz="2000" spc="100"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endParaRPr lang="ko-KR" altLang="en-US" sz="2000" spc="100" dirty="0">
              <a:ln w="9525" cap="flat" cmpd="sng">
                <a:noFill/>
              </a:ln>
              <a:latin typeface="微软雅黑" panose="020B0503020204020204" pitchFamily="34" charset="-122"/>
              <a:ea typeface="微软雅黑" panose="020B0503020204020204" pitchFamily="34" charset="-122"/>
            </a:endParaRPr>
          </a:p>
          <a:p>
            <a:pPr marL="0" marR="0" indent="0" algn="l" defTabSz="914400" rtl="0" fontAlgn="auto" latinLnBrk="0" hangingPunct="0">
              <a:lnSpc>
                <a:spcPct val="150000"/>
              </a:lnSpc>
              <a:spcBef>
                <a:spcPts val="0"/>
              </a:spcBef>
              <a:spcAft>
                <a:spcPts val="0"/>
              </a:spcAft>
              <a:buClrTx/>
              <a:buSzTx/>
              <a:buFontTx/>
              <a:buNone/>
            </a:pPr>
            <a:endParaRPr kumimoji="0" lang="zh-CN" altLang="en-US" sz="2000" b="0" i="0" u="none" strike="noStrike" cap="none" spc="100" normalizeH="0" dirty="0">
              <a:ln>
                <a:noFill/>
              </a:ln>
              <a:solidFill>
                <a:srgbClr val="5F5F5F"/>
              </a:solidFill>
              <a:effectLst/>
              <a:uFillTx/>
              <a:sym typeface="Times New Roman" panose="02020603050405020304"/>
            </a:endParaRPr>
          </a:p>
        </p:txBody>
      </p:sp>
    </p:spTree>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635" cy="190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5115" cy="60007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945" cy="371475"/>
            <a:chOff x="9961245" y="6488430"/>
            <a:chExt cx="1972945" cy="371475"/>
          </a:xfrm>
          <a:solidFill>
            <a:schemeClr val="accent2">
              <a:lumMod val="60000"/>
              <a:lumOff val="40000"/>
            </a:schemeClr>
          </a:solidFill>
        </p:grpSpPr>
        <p:sp>
          <p:nvSpPr>
            <p:cNvPr id="23" name="矩形 22"/>
            <p:cNvSpPr/>
            <p:nvPr/>
          </p:nvSpPr>
          <p:spPr>
            <a:xfrm>
              <a:off x="1021080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945" cy="371475"/>
            <a:chOff x="10088880" y="6488430"/>
            <a:chExt cx="1972945" cy="371475"/>
          </a:xfrm>
          <a:solidFill>
            <a:schemeClr val="accent2"/>
          </a:solidFill>
        </p:grpSpPr>
        <p:sp>
          <p:nvSpPr>
            <p:cNvPr id="20" name="矩形 19"/>
            <p:cNvSpPr/>
            <p:nvPr/>
          </p:nvSpPr>
          <p:spPr>
            <a:xfrm>
              <a:off x="1033907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945" cy="371475"/>
            <a:chOff x="10236835" y="6488430"/>
            <a:chExt cx="1972945" cy="371475"/>
          </a:xfrm>
          <a:solidFill>
            <a:schemeClr val="accent2">
              <a:lumMod val="75000"/>
              <a:alpha val="94985"/>
            </a:schemeClr>
          </a:solidFill>
        </p:grpSpPr>
        <p:sp>
          <p:nvSpPr>
            <p:cNvPr id="15" name="矩形 14"/>
            <p:cNvSpPr/>
            <p:nvPr/>
          </p:nvSpPr>
          <p:spPr>
            <a:xfrm>
              <a:off x="1048639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147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2330" cy="599440"/>
            <a:chOff x="-19685" y="0"/>
            <a:chExt cx="862330" cy="599440"/>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rot="21600000" flipV="1">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rot="21600000" flipV="1">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rot="21600000" flipV="1">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254000" y="885190"/>
            <a:ext cx="11078845" cy="64579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017770" y="245745"/>
            <a:ext cx="10697845" cy="49466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185420" y="2066528"/>
            <a:ext cx="457390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6652895" y="2818130"/>
            <a:ext cx="4573905" cy="295846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635635" y="1047115"/>
            <a:ext cx="1133792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24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乘法溢出</a:t>
            </a:r>
            <a:endParaRPr lang="ko-KR" altLang="en-US" sz="24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3" name="文本框 52"/>
          <p:cNvSpPr txBox="1"/>
          <p:nvPr/>
        </p:nvSpPr>
        <p:spPr>
          <a:xfrm>
            <a:off x="410210" y="5494655"/>
            <a:ext cx="9732645"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54" name="图片 53" descr="C:/Users/69525/AppData/Roaming/JisuOffice/ETemp/14268_49251576/fImage32224510338467.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5472860" y="266232"/>
            <a:ext cx="5059045" cy="6351905"/>
          </a:xfrm>
          <a:prstGeom prst="rect">
            <a:avLst/>
          </a:prstGeom>
          <a:noFill/>
        </p:spPr>
      </p:pic>
      <p:sp>
        <p:nvSpPr>
          <p:cNvPr id="2" name="文本框 1"/>
          <p:cNvSpPr txBox="1"/>
          <p:nvPr/>
        </p:nvSpPr>
        <p:spPr>
          <a:xfrm>
            <a:off x="694662" y="1743363"/>
            <a:ext cx="3115896"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ko-KR" dirty="0">
                <a:ln w="9525" cap="flat" cmpd="sng">
                  <a:noFill/>
                </a:ln>
                <a:solidFill>
                  <a:srgbClr val="FF0000"/>
                </a:solidFill>
                <a:latin typeface="微软雅黑" panose="020B0503020204020204" pitchFamily="34" charset="-122"/>
                <a:ea typeface="微软雅黑" panose="020B0503020204020204" pitchFamily="34" charset="-122"/>
              </a:rPr>
              <a:t>•</a:t>
            </a:r>
            <a:r>
              <a:rPr lang="en-US" altLang="ko-KR" dirty="0" err="1" smtClean="0">
                <a:ln w="9525" cap="flat" cmpd="sng">
                  <a:noFill/>
                </a:ln>
                <a:solidFill>
                  <a:srgbClr val="FF0000"/>
                </a:solidFill>
                <a:latin typeface="微软雅黑" panose="020B0503020204020204" pitchFamily="34" charset="-122"/>
                <a:ea typeface="微软雅黑" panose="020B0503020204020204" pitchFamily="34" charset="-122"/>
              </a:rPr>
              <a:t>案例</a:t>
            </a: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 name="文本框 2"/>
          <p:cNvSpPr txBox="1"/>
          <p:nvPr/>
        </p:nvSpPr>
        <p:spPr>
          <a:xfrm>
            <a:off x="545783" y="2202418"/>
            <a:ext cx="4791505" cy="34163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508000" eaLnBrk="0">
              <a:lnSpc>
                <a:spcPct val="150000"/>
              </a:lnSpc>
            </a:pPr>
            <a:r>
              <a:rPr lang="en-US" altLang="ko-KR" dirty="0" err="1">
                <a:ln w="9525" cap="flat" cmpd="sng">
                  <a:noFill/>
                </a:ln>
                <a:latin typeface="微软雅黑" panose="020B0503020204020204" pitchFamily="34" charset="-122"/>
                <a:ea typeface="微软雅黑" panose="020B0503020204020204" pitchFamily="34" charset="-122"/>
              </a:rPr>
              <a:t>右述合约代码中，存在漏洞的代码为</a:t>
            </a: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dirty="0">
                <a:ln w="9525" cap="flat" cmpd="sng">
                  <a:noFill/>
                </a:ln>
                <a:latin typeface="微软雅黑" panose="020B0503020204020204" pitchFamily="34" charset="-122"/>
                <a:ea typeface="微软雅黑" panose="020B0503020204020204" pitchFamily="34" charset="-122"/>
              </a:rPr>
              <a:t>uint256 amount = uint256(</a:t>
            </a:r>
            <a:r>
              <a:rPr lang="en-US" altLang="ko-KR" dirty="0" err="1">
                <a:ln w="9525" cap="flat" cmpd="sng">
                  <a:noFill/>
                </a:ln>
                <a:latin typeface="微软雅黑" panose="020B0503020204020204" pitchFamily="34" charset="-122"/>
                <a:ea typeface="微软雅黑" panose="020B0503020204020204" pitchFamily="34" charset="-122"/>
              </a:rPr>
              <a:t>cnt</a:t>
            </a:r>
            <a:r>
              <a:rPr lang="en-US" altLang="ko-KR" dirty="0">
                <a:ln w="9525" cap="flat" cmpd="sng">
                  <a:noFill/>
                </a:ln>
                <a:latin typeface="微软雅黑" panose="020B0503020204020204" pitchFamily="34" charset="-122"/>
                <a:ea typeface="微软雅黑" panose="020B0503020204020204" pitchFamily="34" charset="-122"/>
              </a:rPr>
              <a:t>) * _value;，</a:t>
            </a: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dirty="0" err="1">
                <a:ln w="9525" cap="flat" cmpd="sng">
                  <a:noFill/>
                </a:ln>
                <a:latin typeface="微软雅黑" panose="020B0503020204020204" pitchFamily="34" charset="-122"/>
                <a:ea typeface="微软雅黑" panose="020B0503020204020204" pitchFamily="34" charset="-122"/>
              </a:rPr>
              <a:t>计算转出总额度amount未使用SafeMath也</a:t>
            </a: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dirty="0" err="1">
                <a:ln w="9525" cap="flat" cmpd="sng">
                  <a:noFill/>
                </a:ln>
                <a:latin typeface="微软雅黑" panose="020B0503020204020204" pitchFamily="34" charset="-122"/>
                <a:ea typeface="微软雅黑" panose="020B0503020204020204" pitchFamily="34" charset="-122"/>
              </a:rPr>
              <a:t>未对溢出进行检查，直接将转账地址数量乘</a:t>
            </a: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dirty="0" err="1">
                <a:ln w="9525" cap="flat" cmpd="sng">
                  <a:noFill/>
                </a:ln>
                <a:latin typeface="微软雅黑" panose="020B0503020204020204" pitchFamily="34" charset="-122"/>
                <a:ea typeface="微软雅黑" panose="020B0503020204020204" pitchFamily="34" charset="-122"/>
              </a:rPr>
              <a:t>以转账额度，如果输入极大的_value</a:t>
            </a:r>
            <a:r>
              <a:rPr lang="en-US" altLang="ko-KR" dirty="0">
                <a:ln w="9525" cap="flat" cmpd="sng">
                  <a:noFill/>
                </a:ln>
                <a:latin typeface="微软雅黑" panose="020B0503020204020204" pitchFamily="34" charset="-122"/>
                <a:ea typeface="微软雅黑" panose="020B0503020204020204" pitchFamily="34" charset="-122"/>
              </a:rPr>
              <a:t>，</a:t>
            </a: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dirty="0" err="1">
                <a:ln w="9525" cap="flat" cmpd="sng">
                  <a:noFill/>
                </a:ln>
                <a:latin typeface="微软雅黑" panose="020B0503020204020204" pitchFamily="34" charset="-122"/>
                <a:ea typeface="微软雅黑" panose="020B0503020204020204" pitchFamily="34" charset="-122"/>
              </a:rPr>
              <a:t>那么amount计算结果就可能产生溢出</a:t>
            </a:r>
            <a:r>
              <a:rPr lang="en-US" altLang="ko-KR" dirty="0">
                <a:ln w="9525" cap="flat" cmpd="sng">
                  <a:noFill/>
                </a:ln>
                <a:latin typeface="微软雅黑" panose="020B0503020204020204" pitchFamily="34" charset="-122"/>
                <a:ea typeface="微软雅黑" panose="020B0503020204020204" pitchFamily="34" charset="-122"/>
              </a:rPr>
              <a:t>，</a:t>
            </a: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dirty="0" err="1">
                <a:ln w="9525" cap="flat" cmpd="sng">
                  <a:noFill/>
                </a:ln>
                <a:latin typeface="微软雅黑" panose="020B0503020204020204" pitchFamily="34" charset="-122"/>
                <a:ea typeface="微软雅黑" panose="020B0503020204020204" pitchFamily="34" charset="-122"/>
              </a:rPr>
              <a:t>导致代币增发</a:t>
            </a:r>
            <a:r>
              <a:rPr lang="en-US" altLang="ko-KR" dirty="0">
                <a:ln w="9525" cap="flat" cmpd="sng">
                  <a:noFill/>
                </a:ln>
                <a:latin typeface="微软雅黑" panose="020B0503020204020204" pitchFamily="34" charset="-122"/>
                <a:ea typeface="微软雅黑" panose="020B0503020204020204" pitchFamily="34" charset="-122"/>
              </a:rPr>
              <a:t>。 </a:t>
            </a:r>
            <a:endParaRPr lang="ko-KR" altLang="en-US" dirty="0">
              <a:ln w="9525" cap="flat" cmpd="sng">
                <a:noFill/>
              </a:ln>
              <a:latin typeface="微软雅黑" panose="020B0503020204020204" pitchFamily="34" charset="-122"/>
              <a:ea typeface="微软雅黑" panose="020B0503020204020204" pitchFamily="34" charset="-122"/>
            </a:endParaRPr>
          </a:p>
          <a:p>
            <a:pPr marL="0" marR="0" indent="0" algn="l" defTabSz="914400" rtl="0" fontAlgn="auto" latinLnBrk="0" hangingPunct="0">
              <a:lnSpc>
                <a:spcPct val="15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635" cy="190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5115" cy="60007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945" cy="371475"/>
            <a:chOff x="9961245" y="6488430"/>
            <a:chExt cx="1972945" cy="371475"/>
          </a:xfrm>
          <a:solidFill>
            <a:schemeClr val="accent2">
              <a:lumMod val="60000"/>
              <a:lumOff val="40000"/>
            </a:schemeClr>
          </a:solidFill>
        </p:grpSpPr>
        <p:sp>
          <p:nvSpPr>
            <p:cNvPr id="23" name="矩形 22"/>
            <p:cNvSpPr/>
            <p:nvPr/>
          </p:nvSpPr>
          <p:spPr>
            <a:xfrm>
              <a:off x="1021080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945" cy="371475"/>
            <a:chOff x="10088880" y="6488430"/>
            <a:chExt cx="1972945" cy="371475"/>
          </a:xfrm>
          <a:solidFill>
            <a:schemeClr val="accent2"/>
          </a:solidFill>
        </p:grpSpPr>
        <p:sp>
          <p:nvSpPr>
            <p:cNvPr id="20" name="矩形 19"/>
            <p:cNvSpPr/>
            <p:nvPr/>
          </p:nvSpPr>
          <p:spPr>
            <a:xfrm>
              <a:off x="1033907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945" cy="371475"/>
            <a:chOff x="10236835" y="6488430"/>
            <a:chExt cx="1972945" cy="371475"/>
          </a:xfrm>
          <a:solidFill>
            <a:schemeClr val="accent2">
              <a:lumMod val="75000"/>
              <a:alpha val="94985"/>
            </a:schemeClr>
          </a:solidFill>
        </p:grpSpPr>
        <p:sp>
          <p:nvSpPr>
            <p:cNvPr id="15" name="矩形 14"/>
            <p:cNvSpPr/>
            <p:nvPr/>
          </p:nvSpPr>
          <p:spPr>
            <a:xfrm>
              <a:off x="1048639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9540" cy="37147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2330" cy="599440"/>
            <a:chOff x="-19685" y="0"/>
            <a:chExt cx="862330" cy="599440"/>
          </a:xfrm>
        </p:grpSpPr>
        <p:grpSp>
          <p:nvGrpSpPr>
            <p:cNvPr id="31" name="组合 30"/>
            <p:cNvGrpSpPr/>
            <p:nvPr/>
          </p:nvGrpSpPr>
          <p:grpSpPr>
            <a:xfrm flipV="1">
              <a:off x="185420" y="0"/>
              <a:ext cx="655955" cy="597535"/>
              <a:chOff x="185420" y="0"/>
              <a:chExt cx="655955" cy="597535"/>
            </a:xfrm>
            <a:solidFill>
              <a:schemeClr val="accent2">
                <a:lumMod val="60000"/>
                <a:lumOff val="40000"/>
              </a:schemeClr>
            </a:solidFill>
          </p:grpSpPr>
          <p:sp>
            <p:nvSpPr>
              <p:cNvPr id="32" name="矩形 31"/>
              <p:cNvSpPr/>
              <p:nvPr/>
            </p:nvSpPr>
            <p:spPr>
              <a:xfrm rot="21600000" flipV="1">
                <a:off x="191770"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955" cy="597535"/>
              <a:chOff x="87630" y="0"/>
              <a:chExt cx="655955" cy="597535"/>
            </a:xfrm>
            <a:solidFill>
              <a:schemeClr val="accent2"/>
            </a:solidFill>
          </p:grpSpPr>
          <p:sp>
            <p:nvSpPr>
              <p:cNvPr id="29" name="矩形 28"/>
              <p:cNvSpPr/>
              <p:nvPr/>
            </p:nvSpPr>
            <p:spPr>
              <a:xfrm rot="21600000" flipV="1">
                <a:off x="94615"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955" cy="597535"/>
              <a:chOff x="-19685" y="0"/>
              <a:chExt cx="655955" cy="597535"/>
            </a:xfrm>
          </p:grpSpPr>
          <p:sp>
            <p:nvSpPr>
              <p:cNvPr id="4" name="矩形 3"/>
              <p:cNvSpPr/>
              <p:nvPr/>
            </p:nvSpPr>
            <p:spPr>
              <a:xfrm rot="21600000" flipV="1">
                <a:off x="-12700" y="0"/>
                <a:ext cx="316865" cy="597535"/>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955" cy="597535"/>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254000" y="885190"/>
            <a:ext cx="11078845" cy="64579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017770" y="245745"/>
            <a:ext cx="10697845" cy="494664"/>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210185" y="2094865"/>
            <a:ext cx="457390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6652895" y="2818130"/>
            <a:ext cx="4573905" cy="295846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318770" y="1017270"/>
            <a:ext cx="1133792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24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加法溢出</a:t>
            </a:r>
            <a:endParaRPr lang="ko-KR" altLang="en-US" sz="24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3" name="文本框 52"/>
          <p:cNvSpPr txBox="1"/>
          <p:nvPr/>
        </p:nvSpPr>
        <p:spPr>
          <a:xfrm>
            <a:off x="410210" y="5494655"/>
            <a:ext cx="9732645"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54" name="图片 53" descr="C:/Users/69525/AppData/Roaming/JisuOffice/ETemp/492_9125808/fImage19928510959169.png"/>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5017770" y="493077"/>
            <a:ext cx="3782928" cy="6026785"/>
          </a:xfrm>
          <a:prstGeom prst="rect">
            <a:avLst/>
          </a:prstGeom>
          <a:noFill/>
        </p:spPr>
      </p:pic>
      <p:pic>
        <p:nvPicPr>
          <p:cNvPr id="55" name="图片 54" descr="C:/Users/69525/AppData/Roaming/JisuOffice/ETemp/492_9125808/fImage28791610965724.png"/>
          <p:cNvPicPr>
            <a:picLocks noChangeAspect="1"/>
          </p:cNvPicPr>
          <p:nvPr/>
        </p:nvPicPr>
        <p:blipFill rotWithShape="1">
          <a:blip r:embed="rId3">
            <a:extLst>
              <a:ext uri="{28A0092B-C50C-407E-A947-70E740481C1C}">
                <a14:useLocalDpi xmlns:a14="http://schemas.microsoft.com/office/drawing/2010/main" val="0"/>
              </a:ext>
            </a:extLst>
          </a:blip>
          <a:stretch>
            <a:fillRect/>
          </a:stretch>
        </p:blipFill>
        <p:spPr>
          <a:xfrm>
            <a:off x="8349615" y="960754"/>
            <a:ext cx="3858895" cy="4919980"/>
          </a:xfrm>
          <a:prstGeom prst="rect">
            <a:avLst/>
          </a:prstGeom>
          <a:noFill/>
        </p:spPr>
      </p:pic>
      <p:sp>
        <p:nvSpPr>
          <p:cNvPr id="2" name="文本框 1"/>
          <p:cNvSpPr txBox="1"/>
          <p:nvPr/>
        </p:nvSpPr>
        <p:spPr>
          <a:xfrm>
            <a:off x="185420" y="1781835"/>
            <a:ext cx="4907409" cy="369331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508000" eaLnBrk="0">
              <a:lnSpc>
                <a:spcPct val="150000"/>
              </a:lnSpc>
            </a:pPr>
            <a:r>
              <a:rPr lang="en-US" altLang="ko-KR" spc="50" dirty="0" err="1">
                <a:ln w="9525" cap="flat" cmpd="sng">
                  <a:noFill/>
                </a:ln>
                <a:latin typeface="微软雅黑" panose="020B0503020204020204" pitchFamily="34" charset="-122"/>
                <a:ea typeface="微软雅黑" panose="020B0503020204020204" pitchFamily="34" charset="-122"/>
              </a:rPr>
              <a:t>右述合约代码中，mintToken函数的功能</a:t>
            </a:r>
            <a:endParaRPr lang="ko-KR" altLang="en-US" spc="50"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spc="50" dirty="0" err="1">
                <a:ln w="9525" cap="flat" cmpd="sng">
                  <a:noFill/>
                </a:ln>
                <a:latin typeface="微软雅黑" panose="020B0503020204020204" pitchFamily="34" charset="-122"/>
                <a:ea typeface="微软雅黑" panose="020B0503020204020204" pitchFamily="34" charset="-122"/>
              </a:rPr>
              <a:t>是owner向指定账户增发mintedAmount</a:t>
            </a:r>
            <a:endParaRPr lang="ko-KR" altLang="en-US" spc="50"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spc="50" dirty="0" err="1">
                <a:ln w="9525" cap="flat" cmpd="sng">
                  <a:noFill/>
                </a:ln>
                <a:latin typeface="微软雅黑" panose="020B0503020204020204" pitchFamily="34" charset="-122"/>
                <a:ea typeface="微软雅黑" panose="020B0503020204020204" pitchFamily="34" charset="-122"/>
              </a:rPr>
              <a:t>数量的代币，但是在对balanceOf</a:t>
            </a:r>
            <a:r>
              <a:rPr lang="en-US" altLang="ko-KR" spc="50" dirty="0">
                <a:ln w="9525" cap="flat" cmpd="sng">
                  <a:noFill/>
                </a:ln>
                <a:latin typeface="微软雅黑" panose="020B0503020204020204" pitchFamily="34" charset="-122"/>
                <a:ea typeface="微软雅黑" panose="020B0503020204020204" pitchFamily="34" charset="-122"/>
              </a:rPr>
              <a:t>[target]</a:t>
            </a:r>
            <a:endParaRPr lang="ko-KR" altLang="en-US" spc="50"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spc="50" dirty="0" err="1">
                <a:ln w="9525" cap="flat" cmpd="sng">
                  <a:noFill/>
                </a:ln>
                <a:latin typeface="微软雅黑" panose="020B0503020204020204" pitchFamily="34" charset="-122"/>
                <a:ea typeface="微软雅黑" panose="020B0503020204020204" pitchFamily="34" charset="-122"/>
              </a:rPr>
              <a:t>与totalSupply进行加法操作未做溢出检查</a:t>
            </a:r>
            <a:r>
              <a:rPr lang="en-US" altLang="ko-KR" spc="50" dirty="0">
                <a:ln w="9525" cap="flat" cmpd="sng">
                  <a:noFill/>
                </a:ln>
                <a:latin typeface="微软雅黑" panose="020B0503020204020204" pitchFamily="34" charset="-122"/>
                <a:ea typeface="微软雅黑" panose="020B0503020204020204" pitchFamily="34" charset="-122"/>
              </a:rPr>
              <a:t>，</a:t>
            </a:r>
            <a:endParaRPr lang="ko-KR" altLang="en-US" spc="50"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spc="50" dirty="0" err="1">
                <a:ln w="9525" cap="flat" cmpd="sng">
                  <a:noFill/>
                </a:ln>
                <a:latin typeface="微软雅黑" panose="020B0503020204020204" pitchFamily="34" charset="-122"/>
                <a:ea typeface="微软雅黑" panose="020B0503020204020204" pitchFamily="34" charset="-122"/>
              </a:rPr>
              <a:t>导致其可能存在溢出，并且，通过溢出</a:t>
            </a:r>
            <a:r>
              <a:rPr lang="en-US" altLang="ko-KR" spc="50" dirty="0">
                <a:ln w="9525" cap="flat" cmpd="sng">
                  <a:noFill/>
                </a:ln>
                <a:latin typeface="微软雅黑" panose="020B0503020204020204" pitchFamily="34" charset="-122"/>
                <a:ea typeface="微软雅黑" panose="020B0503020204020204" pitchFamily="34" charset="-122"/>
              </a:rPr>
              <a:t>，</a:t>
            </a:r>
            <a:endParaRPr lang="ko-KR" altLang="en-US" spc="50"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spc="50" dirty="0" err="1">
                <a:ln w="9525" cap="flat" cmpd="sng">
                  <a:noFill/>
                </a:ln>
                <a:latin typeface="微软雅黑" panose="020B0503020204020204" pitchFamily="34" charset="-122"/>
                <a:ea typeface="微软雅黑" panose="020B0503020204020204" pitchFamily="34" charset="-122"/>
              </a:rPr>
              <a:t>恶意owner可以任意增减target账户的余额</a:t>
            </a:r>
            <a:r>
              <a:rPr lang="en-US" altLang="ko-KR" spc="50" dirty="0">
                <a:ln w="9525" cap="flat" cmpd="sng">
                  <a:noFill/>
                </a:ln>
                <a:latin typeface="微软雅黑" panose="020B0503020204020204" pitchFamily="34" charset="-122"/>
                <a:ea typeface="微软雅黑" panose="020B0503020204020204" pitchFamily="34" charset="-122"/>
              </a:rPr>
              <a:t>，</a:t>
            </a:r>
            <a:endParaRPr lang="ko-KR" altLang="en-US" spc="50"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spc="50" dirty="0" err="1">
                <a:ln w="9525" cap="flat" cmpd="sng">
                  <a:noFill/>
                </a:ln>
                <a:latin typeface="微软雅黑" panose="020B0503020204020204" pitchFamily="34" charset="-122"/>
                <a:ea typeface="微软雅黑" panose="020B0503020204020204" pitchFamily="34" charset="-122"/>
              </a:rPr>
              <a:t>或者增发实际远远超过totalSupply的代币</a:t>
            </a:r>
            <a:r>
              <a:rPr lang="en-US" altLang="ko-KR" spc="50" dirty="0" smtClean="0">
                <a:ln w="9525" cap="flat" cmpd="sng">
                  <a:noFill/>
                </a:ln>
                <a:latin typeface="微软雅黑" panose="020B0503020204020204" pitchFamily="34" charset="-122"/>
                <a:ea typeface="微软雅黑" panose="020B0503020204020204" pitchFamily="34" charset="-122"/>
              </a:rPr>
              <a:t>。</a:t>
            </a:r>
          </a:p>
          <a:p>
            <a:pPr defTabSz="508000" eaLnBrk="0">
              <a:lnSpc>
                <a:spcPct val="150000"/>
              </a:lnSpc>
            </a:pPr>
            <a:r>
              <a:rPr lang="zh-CN" altLang="en-US" spc="50" dirty="0" smtClean="0">
                <a:ln w="9525" cap="flat" cmpd="sng">
                  <a:noFill/>
                </a:ln>
                <a:solidFill>
                  <a:srgbClr val="FF0000"/>
                </a:solidFill>
                <a:latin typeface="微软雅黑" panose="020B0503020204020204" pitchFamily="34" charset="-122"/>
                <a:ea typeface="微软雅黑" panose="020B0503020204020204" pitchFamily="34" charset="-122"/>
              </a:rPr>
              <a:t>导致恶意增发！！</a:t>
            </a:r>
            <a:endParaRPr lang="ko-KR" altLang="en-US" spc="50" dirty="0">
              <a:ln w="9525" cap="flat" cmpd="sng">
                <a:noFill/>
              </a:ln>
              <a:solidFill>
                <a:srgbClr val="FF0000"/>
              </a:solidFill>
              <a:latin typeface="微软雅黑" panose="020B0503020204020204" pitchFamily="34" charset="-122"/>
              <a:ea typeface="微软雅黑"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50" normalizeH="0" dirty="0">
              <a:ln>
                <a:noFill/>
              </a:ln>
              <a:solidFill>
                <a:srgbClr val="5F5F5F"/>
              </a:solidFill>
              <a:effectLst/>
              <a:uFillTx/>
              <a:sym typeface="Times New Roman" panose="02020603050405020304"/>
            </a:endParaRPr>
          </a:p>
        </p:txBody>
      </p:sp>
    </p:spTree>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635" cy="190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5115" cy="60007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945" cy="371475"/>
            <a:chOff x="9961245" y="6488430"/>
            <a:chExt cx="1972945" cy="371475"/>
          </a:xfrm>
          <a:solidFill>
            <a:schemeClr val="accent2">
              <a:lumMod val="60000"/>
              <a:lumOff val="40000"/>
            </a:schemeClr>
          </a:solidFill>
        </p:grpSpPr>
        <p:sp>
          <p:nvSpPr>
            <p:cNvPr id="23" name="矩形 22"/>
            <p:cNvSpPr/>
            <p:nvPr/>
          </p:nvSpPr>
          <p:spPr>
            <a:xfrm>
              <a:off x="1021080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945" cy="371475"/>
            <a:chOff x="10088880" y="6488430"/>
            <a:chExt cx="1972945" cy="371475"/>
          </a:xfrm>
          <a:solidFill>
            <a:schemeClr val="accent2"/>
          </a:solidFill>
        </p:grpSpPr>
        <p:sp>
          <p:nvSpPr>
            <p:cNvPr id="20" name="矩形 19"/>
            <p:cNvSpPr/>
            <p:nvPr/>
          </p:nvSpPr>
          <p:spPr>
            <a:xfrm>
              <a:off x="1033907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945" cy="371475"/>
            <a:chOff x="10236835" y="6488430"/>
            <a:chExt cx="1972945" cy="371475"/>
          </a:xfrm>
          <a:solidFill>
            <a:schemeClr val="accent2">
              <a:lumMod val="75000"/>
              <a:alpha val="94985"/>
            </a:schemeClr>
          </a:solidFill>
        </p:grpSpPr>
        <p:sp>
          <p:nvSpPr>
            <p:cNvPr id="15" name="矩形 14"/>
            <p:cNvSpPr/>
            <p:nvPr/>
          </p:nvSpPr>
          <p:spPr>
            <a:xfrm>
              <a:off x="1048639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9540" cy="37147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2330" cy="599440"/>
            <a:chOff x="-19685" y="0"/>
            <a:chExt cx="862330" cy="599440"/>
          </a:xfrm>
        </p:grpSpPr>
        <p:grpSp>
          <p:nvGrpSpPr>
            <p:cNvPr id="31" name="组合 30"/>
            <p:cNvGrpSpPr/>
            <p:nvPr/>
          </p:nvGrpSpPr>
          <p:grpSpPr>
            <a:xfrm flipV="1">
              <a:off x="185420" y="0"/>
              <a:ext cx="655955" cy="597535"/>
              <a:chOff x="185420" y="0"/>
              <a:chExt cx="655955" cy="597535"/>
            </a:xfrm>
            <a:solidFill>
              <a:schemeClr val="accent2">
                <a:lumMod val="60000"/>
                <a:lumOff val="40000"/>
              </a:schemeClr>
            </a:solidFill>
          </p:grpSpPr>
          <p:sp>
            <p:nvSpPr>
              <p:cNvPr id="32" name="矩形 31"/>
              <p:cNvSpPr/>
              <p:nvPr/>
            </p:nvSpPr>
            <p:spPr>
              <a:xfrm rot="21600000" flipV="1">
                <a:off x="191770"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955" cy="597535"/>
              <a:chOff x="87630" y="0"/>
              <a:chExt cx="655955" cy="597535"/>
            </a:xfrm>
            <a:solidFill>
              <a:schemeClr val="accent2"/>
            </a:solidFill>
          </p:grpSpPr>
          <p:sp>
            <p:nvSpPr>
              <p:cNvPr id="29" name="矩形 28"/>
              <p:cNvSpPr/>
              <p:nvPr/>
            </p:nvSpPr>
            <p:spPr>
              <a:xfrm rot="21600000" flipV="1">
                <a:off x="94615"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955" cy="597535"/>
              <a:chOff x="-19685" y="0"/>
              <a:chExt cx="655955" cy="597535"/>
            </a:xfrm>
          </p:grpSpPr>
          <p:sp>
            <p:nvSpPr>
              <p:cNvPr id="4" name="矩形 3"/>
              <p:cNvSpPr/>
              <p:nvPr/>
            </p:nvSpPr>
            <p:spPr>
              <a:xfrm rot="21600000" flipV="1">
                <a:off x="-12700" y="0"/>
                <a:ext cx="316865" cy="597535"/>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955" cy="597535"/>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254000" y="885190"/>
            <a:ext cx="11078845" cy="64579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017770" y="245745"/>
            <a:ext cx="10697845" cy="494664"/>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210185" y="2094865"/>
            <a:ext cx="457390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6652895" y="2818130"/>
            <a:ext cx="4573905" cy="295846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318770" y="1017270"/>
            <a:ext cx="1133792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24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减法溢出</a:t>
            </a:r>
            <a:endParaRPr lang="ko-KR" altLang="en-US" sz="24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右述合约代码中，distribute函数的功能是</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从owner账户向指定的地址列表转入</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2000 * 10**8代币，但是在对</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balances[owner]的计算中未使用</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SafeMath，也未判断owner账户是否有足</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够的代币，当转出代币总量大于owner账户</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余额的时候，balances[owner]产生减法</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溢出，变成一个极大值。</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3" name="文本框 52"/>
          <p:cNvSpPr txBox="1"/>
          <p:nvPr/>
        </p:nvSpPr>
        <p:spPr>
          <a:xfrm>
            <a:off x="410210" y="5494655"/>
            <a:ext cx="9732645"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54" name="图片 53" descr="C:/Users/69525/AppData/Roaming/JisuOffice/ETemp/492_9125808/fImage10918111596962.png"/>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4294505" y="1542416"/>
            <a:ext cx="4989830" cy="4349115"/>
          </a:xfrm>
          <a:prstGeom prst="rect">
            <a:avLst/>
          </a:prstGeom>
          <a:noFill/>
        </p:spPr>
      </p:pic>
      <p:pic>
        <p:nvPicPr>
          <p:cNvPr id="55" name="图片 54" descr="C:/Users/69525/AppData/Roaming/JisuOffice/ETemp/492_9125808/fImage14910711604464.png"/>
          <p:cNvPicPr>
            <a:picLocks noChangeAspect="1"/>
          </p:cNvPicPr>
          <p:nvPr/>
        </p:nvPicPr>
        <p:blipFill rotWithShape="1">
          <a:blip r:embed="rId3">
            <a:extLst>
              <a:ext uri="{28A0092B-C50C-407E-A947-70E740481C1C}">
                <a14:useLocalDpi xmlns:a14="http://schemas.microsoft.com/office/drawing/2010/main" val="0"/>
              </a:ext>
            </a:extLst>
          </a:blip>
          <a:stretch>
            <a:fillRect/>
          </a:stretch>
        </p:blipFill>
        <p:spPr>
          <a:xfrm>
            <a:off x="8264525" y="1542416"/>
            <a:ext cx="3945255" cy="4346575"/>
          </a:xfrm>
          <a:prstGeom prst="rect">
            <a:avLst/>
          </a:prstGeom>
          <a:noFill/>
        </p:spPr>
      </p:pic>
    </p:spTree>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635" cy="190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5115" cy="60007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945" cy="371475"/>
            <a:chOff x="9961245" y="6488430"/>
            <a:chExt cx="1972945" cy="371475"/>
          </a:xfrm>
          <a:solidFill>
            <a:schemeClr val="accent2">
              <a:lumMod val="60000"/>
              <a:lumOff val="40000"/>
            </a:schemeClr>
          </a:solidFill>
        </p:grpSpPr>
        <p:sp>
          <p:nvSpPr>
            <p:cNvPr id="23" name="矩形 22"/>
            <p:cNvSpPr/>
            <p:nvPr/>
          </p:nvSpPr>
          <p:spPr>
            <a:xfrm>
              <a:off x="1021080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945" cy="371475"/>
            <a:chOff x="10088880" y="6488430"/>
            <a:chExt cx="1972945" cy="371475"/>
          </a:xfrm>
          <a:solidFill>
            <a:schemeClr val="accent2"/>
          </a:solidFill>
        </p:grpSpPr>
        <p:sp>
          <p:nvSpPr>
            <p:cNvPr id="20" name="矩形 19"/>
            <p:cNvSpPr/>
            <p:nvPr/>
          </p:nvSpPr>
          <p:spPr>
            <a:xfrm>
              <a:off x="1033907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945" cy="371475"/>
            <a:chOff x="10236835" y="6488430"/>
            <a:chExt cx="1972945" cy="371475"/>
          </a:xfrm>
          <a:solidFill>
            <a:schemeClr val="accent2">
              <a:lumMod val="75000"/>
              <a:alpha val="94985"/>
            </a:schemeClr>
          </a:solidFill>
        </p:grpSpPr>
        <p:sp>
          <p:nvSpPr>
            <p:cNvPr id="15" name="矩形 14"/>
            <p:cNvSpPr/>
            <p:nvPr/>
          </p:nvSpPr>
          <p:spPr>
            <a:xfrm>
              <a:off x="1048639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147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2330" cy="599440"/>
            <a:chOff x="-19685" y="0"/>
            <a:chExt cx="862330" cy="599440"/>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rot="21600000" flipV="1">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rot="21600000" flipV="1">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rot="21600000" flipV="1">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254000" y="885190"/>
            <a:ext cx="11078845" cy="64579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017770" y="245745"/>
            <a:ext cx="10697845" cy="49466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210185" y="2094865"/>
            <a:ext cx="457390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856021" y="1369060"/>
            <a:ext cx="11522075" cy="725805"/>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OpenZeppelin提供了一套很好的SafeMath库，使用SafeMath库函数能够有效避免溢出漏洞，SafeMath库源码如下：</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335280" y="834390"/>
            <a:ext cx="11338560" cy="248920"/>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r>
              <a:rPr lang="en-US" altLang="ko-KR" sz="24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漏洞修复：</a:t>
            </a:r>
            <a:endParaRPr lang="ko-KR" altLang="en-US" sz="24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3" name="文本框 52"/>
          <p:cNvSpPr txBox="1"/>
          <p:nvPr/>
        </p:nvSpPr>
        <p:spPr>
          <a:xfrm>
            <a:off x="410210" y="5494655"/>
            <a:ext cx="9732645"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029710" y="1786484"/>
            <a:ext cx="4739640" cy="5071110"/>
          </a:xfrm>
          <a:prstGeom prst="rect">
            <a:avLst/>
          </a:prstGeom>
        </p:spPr>
      </p:pic>
    </p:spTree>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635" cy="190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5115" cy="60007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945" cy="371475"/>
            <a:chOff x="9961245" y="6488430"/>
            <a:chExt cx="1972945" cy="371475"/>
          </a:xfrm>
          <a:solidFill>
            <a:schemeClr val="accent2">
              <a:lumMod val="60000"/>
              <a:lumOff val="40000"/>
            </a:schemeClr>
          </a:solidFill>
        </p:grpSpPr>
        <p:sp>
          <p:nvSpPr>
            <p:cNvPr id="23" name="矩形 22"/>
            <p:cNvSpPr/>
            <p:nvPr/>
          </p:nvSpPr>
          <p:spPr>
            <a:xfrm>
              <a:off x="1021080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945" cy="371475"/>
            <a:chOff x="10088880" y="6488430"/>
            <a:chExt cx="1972945" cy="371475"/>
          </a:xfrm>
          <a:solidFill>
            <a:schemeClr val="accent2"/>
          </a:solidFill>
        </p:grpSpPr>
        <p:sp>
          <p:nvSpPr>
            <p:cNvPr id="20" name="矩形 19"/>
            <p:cNvSpPr/>
            <p:nvPr/>
          </p:nvSpPr>
          <p:spPr>
            <a:xfrm>
              <a:off x="1033907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945" cy="371475"/>
            <a:chOff x="10236835" y="6488430"/>
            <a:chExt cx="1972945" cy="371475"/>
          </a:xfrm>
          <a:solidFill>
            <a:schemeClr val="accent2">
              <a:lumMod val="75000"/>
              <a:alpha val="94985"/>
            </a:schemeClr>
          </a:solidFill>
        </p:grpSpPr>
        <p:sp>
          <p:nvSpPr>
            <p:cNvPr id="15" name="矩形 14"/>
            <p:cNvSpPr/>
            <p:nvPr/>
          </p:nvSpPr>
          <p:spPr>
            <a:xfrm>
              <a:off x="10486390" y="6488430"/>
              <a:ext cx="1723390" cy="37147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5460" cy="37147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9540" cy="37147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2330" cy="599440"/>
            <a:chOff x="-19685" y="0"/>
            <a:chExt cx="862330" cy="599440"/>
          </a:xfrm>
        </p:grpSpPr>
        <p:grpSp>
          <p:nvGrpSpPr>
            <p:cNvPr id="31" name="组合 30"/>
            <p:cNvGrpSpPr/>
            <p:nvPr/>
          </p:nvGrpSpPr>
          <p:grpSpPr>
            <a:xfrm flipV="1">
              <a:off x="185420" y="0"/>
              <a:ext cx="655955" cy="597535"/>
              <a:chOff x="185420" y="0"/>
              <a:chExt cx="655955" cy="597535"/>
            </a:xfrm>
            <a:solidFill>
              <a:schemeClr val="accent2">
                <a:lumMod val="60000"/>
                <a:lumOff val="40000"/>
              </a:schemeClr>
            </a:solidFill>
          </p:grpSpPr>
          <p:sp>
            <p:nvSpPr>
              <p:cNvPr id="32" name="矩形 31"/>
              <p:cNvSpPr/>
              <p:nvPr/>
            </p:nvSpPr>
            <p:spPr>
              <a:xfrm rot="21600000" flipV="1">
                <a:off x="191770"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955" cy="597535"/>
              <a:chOff x="87630" y="0"/>
              <a:chExt cx="655955" cy="597535"/>
            </a:xfrm>
            <a:solidFill>
              <a:schemeClr val="accent2"/>
            </a:solidFill>
          </p:grpSpPr>
          <p:sp>
            <p:nvSpPr>
              <p:cNvPr id="29" name="矩形 28"/>
              <p:cNvSpPr/>
              <p:nvPr/>
            </p:nvSpPr>
            <p:spPr>
              <a:xfrm rot="21600000" flipV="1">
                <a:off x="94615" y="0"/>
                <a:ext cx="316865" cy="59753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955" cy="59753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955" cy="597535"/>
              <a:chOff x="-19685" y="0"/>
              <a:chExt cx="655955" cy="597535"/>
            </a:xfrm>
          </p:grpSpPr>
          <p:sp>
            <p:nvSpPr>
              <p:cNvPr id="4" name="矩形 3"/>
              <p:cNvSpPr/>
              <p:nvPr/>
            </p:nvSpPr>
            <p:spPr>
              <a:xfrm rot="21600000" flipV="1">
                <a:off x="-12700" y="0"/>
                <a:ext cx="316865" cy="597535"/>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955" cy="597535"/>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254000" y="885190"/>
            <a:ext cx="11078845" cy="64579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017770" y="245745"/>
            <a:ext cx="10697845" cy="494664"/>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210185" y="2094865"/>
            <a:ext cx="457390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816768" y="1484630"/>
            <a:ext cx="10336530" cy="295846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318770" y="1017270"/>
            <a:ext cx="11337925" cy="24828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3" name="文本框 52"/>
          <p:cNvSpPr txBox="1"/>
          <p:nvPr/>
        </p:nvSpPr>
        <p:spPr>
          <a:xfrm>
            <a:off x="410210" y="5494655"/>
            <a:ext cx="9732645"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4" name="文本框 53"/>
          <p:cNvSpPr txBox="1"/>
          <p:nvPr/>
        </p:nvSpPr>
        <p:spPr>
          <a:xfrm>
            <a:off x="690973" y="1265555"/>
            <a:ext cx="10523855" cy="597803"/>
          </a:xfrm>
          <a:prstGeom prst="rect">
            <a:avLst/>
          </a:prstGeom>
          <a:noFill/>
        </p:spPr>
        <p:txBody>
          <a:bodyPr vert="horz" wrap="square" lIns="0" tIns="0" rIns="0" bIns="0" anchor="t">
            <a:noAutofit/>
          </a:bodyPr>
          <a:lstStyle/>
          <a:p>
            <a:pPr marL="0" indent="0" algn="l" defTabSz="508000" fontAlgn="auto">
              <a:lnSpc>
                <a:spcPct val="100000"/>
              </a:lnSpc>
              <a:spcBef>
                <a:spcPts val="0"/>
              </a:spcBef>
              <a:spcAft>
                <a:spcPts val="0"/>
              </a:spcAft>
              <a:buFontTx/>
              <a:buNone/>
            </a:pPr>
            <a:r>
              <a:rPr lang="en-US" altLang="ko-KR"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从这些惨痛的教训中能总结出</a:t>
            </a:r>
            <a:r>
              <a:rPr lang="en-US" altLang="ko-KR" sz="1800" b="0" strike="noStrike" cap="none" dirty="0" smtClean="0">
                <a:ln w="9525" cap="flat" cmpd="sng">
                  <a:noFill/>
                </a:ln>
                <a:latin typeface="微软雅黑" panose="020B0503020204020204" pitchFamily="34" charset="-122"/>
                <a:ea typeface="微软雅黑" panose="020B0503020204020204" pitchFamily="34" charset="-122"/>
              </a:rPr>
              <a:t>：</a:t>
            </a:r>
            <a:endParaRPr lang="ko-KR" altLang="en-US" sz="18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fontAlgn="auto">
              <a:lnSpc>
                <a:spcPct val="100000"/>
              </a:lnSpc>
              <a:spcBef>
                <a:spcPts val="0"/>
              </a:spcBef>
              <a:spcAft>
                <a:spcPts val="0"/>
              </a:spcAft>
              <a:buFontTx/>
              <a:buNone/>
            </a:pPr>
            <a:endParaRPr lang="ko-KR" altLang="en-US" sz="18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2" name="文本框 1"/>
          <p:cNvSpPr txBox="1"/>
          <p:nvPr/>
        </p:nvSpPr>
        <p:spPr>
          <a:xfrm>
            <a:off x="1518921" y="1908742"/>
            <a:ext cx="8967469" cy="46628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508000">
              <a:lnSpc>
                <a:spcPct val="150000"/>
              </a:lnSpc>
            </a:pPr>
            <a:r>
              <a:rPr lang="en-US" altLang="ko-KR" spc="100" dirty="0">
                <a:ln w="9525" cap="flat" cmpd="sng">
                  <a:noFill/>
                </a:ln>
                <a:latin typeface="微软雅黑" panose="020B0503020204020204" pitchFamily="34" charset="-122"/>
                <a:ea typeface="微软雅黑" panose="020B0503020204020204" pitchFamily="34" charset="-122"/>
              </a:rPr>
              <a:t>1.基于ERC20协议编写的这些智能合约给予开发者的权力过大了，这些溢出问题本应该放在底层检测。</a:t>
            </a:r>
            <a:endParaRPr lang="ko-KR" altLang="en-US" spc="100" dirty="0">
              <a:ln w="9525" cap="flat" cmpd="sng">
                <a:noFill/>
              </a:ln>
              <a:latin typeface="微软雅黑" panose="020B0503020204020204" pitchFamily="34" charset="-122"/>
              <a:ea typeface="微软雅黑" panose="020B0503020204020204" pitchFamily="34" charset="-122"/>
            </a:endParaRPr>
          </a:p>
          <a:p>
            <a:pPr defTabSz="508000">
              <a:lnSpc>
                <a:spcPct val="150000"/>
              </a:lnSpc>
            </a:pPr>
            <a:endParaRPr lang="ko-KR" altLang="en-US" spc="100" dirty="0">
              <a:ln w="9525" cap="flat" cmpd="sng">
                <a:noFill/>
              </a:ln>
              <a:latin typeface="微软雅黑" panose="020B0503020204020204" pitchFamily="34" charset="-122"/>
              <a:ea typeface="微软雅黑" panose="020B0503020204020204" pitchFamily="34" charset="-122"/>
            </a:endParaRPr>
          </a:p>
          <a:p>
            <a:pPr defTabSz="508000">
              <a:lnSpc>
                <a:spcPct val="150000"/>
              </a:lnSpc>
            </a:pPr>
            <a:r>
              <a:rPr lang="en-US" altLang="ko-KR" spc="100" dirty="0">
                <a:ln w="9525" cap="flat" cmpd="sng">
                  <a:noFill/>
                </a:ln>
                <a:latin typeface="微软雅黑" panose="020B0503020204020204" pitchFamily="34" charset="-122"/>
                <a:ea typeface="微软雅黑" panose="020B0503020204020204" pitchFamily="34" charset="-122"/>
              </a:rPr>
              <a:t>2.编写合约的开发者没有以严谨敬业的精神去遵守开发规范，使用SafeMath去做相关功能，或者进行溢出测试，在这里提出批评。</a:t>
            </a:r>
            <a:endParaRPr lang="ko-KR" altLang="en-US" spc="100" dirty="0">
              <a:ln w="9525" cap="flat" cmpd="sng">
                <a:noFill/>
              </a:ln>
              <a:latin typeface="微软雅黑" panose="020B0503020204020204" pitchFamily="34" charset="-122"/>
              <a:ea typeface="微软雅黑" panose="020B0503020204020204" pitchFamily="34" charset="-122"/>
            </a:endParaRPr>
          </a:p>
          <a:p>
            <a:pPr defTabSz="508000">
              <a:lnSpc>
                <a:spcPct val="150000"/>
              </a:lnSpc>
            </a:pPr>
            <a:endParaRPr lang="ko-KR" altLang="en-US" spc="100" dirty="0">
              <a:ln w="9525" cap="flat" cmpd="sng">
                <a:noFill/>
              </a:ln>
              <a:latin typeface="微软雅黑" panose="020B0503020204020204" pitchFamily="34" charset="-122"/>
              <a:ea typeface="微软雅黑" panose="020B0503020204020204" pitchFamily="34" charset="-122"/>
            </a:endParaRPr>
          </a:p>
          <a:p>
            <a:pPr defTabSz="508000">
              <a:lnSpc>
                <a:spcPct val="150000"/>
              </a:lnSpc>
            </a:pPr>
            <a:r>
              <a:rPr lang="en-US" altLang="ko-KR" spc="100" dirty="0">
                <a:ln w="9525" cap="flat" cmpd="sng">
                  <a:noFill/>
                </a:ln>
                <a:latin typeface="微软雅黑" panose="020B0503020204020204" pitchFamily="34" charset="-122"/>
                <a:ea typeface="微软雅黑" panose="020B0503020204020204" pitchFamily="34" charset="-122"/>
              </a:rPr>
              <a:t>3.没有严谨的逻辑，单单凭借创造力并不是都能出成果，还是要稳中求胜，能使用库就使用库</a:t>
            </a:r>
            <a:r>
              <a:rPr lang="en-US" altLang="ko-KR" spc="100" dirty="0" smtClean="0">
                <a:ln w="9525" cap="flat" cmpd="sng">
                  <a:noFill/>
                </a:ln>
                <a:latin typeface="微软雅黑" panose="020B0503020204020204" pitchFamily="34" charset="-122"/>
                <a:ea typeface="微软雅黑" panose="020B0503020204020204" pitchFamily="34" charset="-122"/>
              </a:rPr>
              <a:t>。</a:t>
            </a:r>
          </a:p>
          <a:p>
            <a:pPr defTabSz="508000">
              <a:lnSpc>
                <a:spcPct val="150000"/>
              </a:lnSpc>
            </a:pPr>
            <a:endParaRPr lang="ko-KR" altLang="en-US" spc="100" dirty="0">
              <a:ln w="9525" cap="flat" cmpd="sng">
                <a:noFill/>
              </a:ln>
              <a:latin typeface="微软雅黑" panose="020B0503020204020204" pitchFamily="34" charset="-122"/>
              <a:ea typeface="微软雅黑" panose="020B0503020204020204" pitchFamily="34" charset="-122"/>
            </a:endParaRPr>
          </a:p>
          <a:p>
            <a:pPr defTabSz="508000">
              <a:lnSpc>
                <a:spcPct val="150000"/>
              </a:lnSpc>
            </a:pPr>
            <a:r>
              <a:rPr lang="en-US" altLang="ko-KR" spc="100" dirty="0" err="1">
                <a:ln w="9525" cap="flat" cmpd="sng">
                  <a:noFill/>
                </a:ln>
                <a:latin typeface="微软雅黑" panose="020B0503020204020204" pitchFamily="34" charset="-122"/>
                <a:ea typeface="微软雅黑" panose="020B0503020204020204" pitchFamily="34" charset="-122"/>
              </a:rPr>
              <a:t>所以</a:t>
            </a:r>
            <a:r>
              <a:rPr lang="en-US" altLang="ko-KR" spc="100" dirty="0" err="1" smtClean="0">
                <a:ln w="9525" cap="flat" cmpd="sng">
                  <a:noFill/>
                </a:ln>
                <a:latin typeface="微软雅黑" panose="020B0503020204020204" pitchFamily="34" charset="-122"/>
                <a:ea typeface="微软雅黑" panose="020B0503020204020204" pitchFamily="34" charset="-122"/>
              </a:rPr>
              <a:t>,为了避免程序结果中产生溢出</a:t>
            </a:r>
            <a:r>
              <a:rPr lang="en-US" altLang="ko-KR" spc="100" dirty="0" err="1">
                <a:ln w="9525" cap="flat" cmpd="sng">
                  <a:noFill/>
                </a:ln>
                <a:latin typeface="微软雅黑" panose="020B0503020204020204" pitchFamily="34" charset="-122"/>
                <a:ea typeface="微软雅黑" panose="020B0503020204020204" pitchFamily="34" charset="-122"/>
              </a:rPr>
              <a:t>，破坏智能合约执行逻辑，建议开发者在所有数学运算中都使用</a:t>
            </a:r>
            <a:r>
              <a:rPr lang="en-US" altLang="ko-KR" spc="100" dirty="0" err="1" smtClean="0">
                <a:ln w="9525" cap="flat" cmpd="sng">
                  <a:noFill/>
                </a:ln>
                <a:latin typeface="微软雅黑" panose="020B0503020204020204" pitchFamily="34" charset="-122"/>
                <a:ea typeface="微软雅黑" panose="020B0503020204020204" pitchFamily="34" charset="-122"/>
              </a:rPr>
              <a:t>SafeMath</a:t>
            </a:r>
            <a:r>
              <a:rPr lang="en-US" altLang="ko-KR" spc="100" dirty="0" smtClean="0">
                <a:ln w="9525" cap="flat" cmpd="sng">
                  <a:noFill/>
                </a:ln>
                <a:latin typeface="微软雅黑" panose="020B0503020204020204" pitchFamily="34" charset="-122"/>
                <a:ea typeface="微软雅黑" panose="020B0503020204020204" pitchFamily="34" charset="-122"/>
              </a:rPr>
              <a:t>。</a:t>
            </a:r>
            <a:endParaRPr lang="ko-KR" altLang="en-US" spc="100" dirty="0">
              <a:ln w="9525" cap="flat" cmpd="sng">
                <a:noFill/>
              </a:ln>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1070" y="106680"/>
            <a:ext cx="2241550" cy="5232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800" dirty="0" smtClean="0">
                <a:solidFill>
                  <a:schemeClr val="tx1"/>
                </a:solidFill>
                <a:latin typeface="微软雅黑" panose="020B0503020204020204" pitchFamily="34" charset="-122"/>
                <a:ea typeface="微软雅黑" panose="020B0503020204020204" pitchFamily="34" charset="-122"/>
              </a:rPr>
              <a:t>课程</a:t>
            </a:r>
            <a:r>
              <a:rPr kumimoji="0" lang="zh-CN" altLang="en-US" sz="2800" b="0" i="0" u="none" strike="noStrike" cap="none" spc="0" normalizeH="0" baseline="0" dirty="0" smtClean="0">
                <a:ln>
                  <a:noFill/>
                </a:ln>
                <a:solidFill>
                  <a:schemeClr val="tx1"/>
                </a:solidFill>
                <a:effectLst/>
                <a:uFillTx/>
                <a:latin typeface="微软雅黑" panose="020B0503020204020204" pitchFamily="34" charset="-122"/>
                <a:ea typeface="微软雅黑" panose="020B0503020204020204" pitchFamily="34" charset="-122"/>
                <a:sym typeface="Times New Roman" panose="02020603050405020304"/>
              </a:rPr>
              <a:t>目标</a:t>
            </a:r>
            <a:endParaRPr kumimoji="0" lang="zh-CN" altLang="en-US" sz="2800" b="0" i="0" u="none" strike="noStrike" cap="none" spc="0" normalizeH="0" baseline="0" dirty="0">
              <a:ln>
                <a:noFill/>
              </a:ln>
              <a:solidFill>
                <a:schemeClr val="tx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5" name="文本框 4"/>
          <p:cNvSpPr txBox="1"/>
          <p:nvPr/>
        </p:nvSpPr>
        <p:spPr>
          <a:xfrm>
            <a:off x="1225867" y="1268760"/>
            <a:ext cx="10121265" cy="6463308"/>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numCol="1" spcCol="38100" anchor="t">
            <a:spAutoFit/>
          </a:bodyPr>
          <a:lstStyle/>
          <a:p>
            <a:pPr marL="0" indent="0" algn="l" defTabSz="914400" eaLnBrk="0" fontAlgn="auto" latinLnBrk="0" hangingPunct="0">
              <a:lnSpc>
                <a:spcPct val="150000"/>
              </a:lnSpc>
              <a:spcBef>
                <a:spcPts val="0"/>
              </a:spcBef>
              <a:spcAft>
                <a:spcPts val="0"/>
              </a:spcAft>
              <a:buFontTx/>
              <a:buNone/>
            </a:pPr>
            <a:r>
              <a:rPr lang="en-US" altLang="ko-KR" sz="3200" b="1" strike="noStrike" cap="none" dirty="0" err="1"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一、形式化验证的定义、原理</a:t>
            </a:r>
            <a:endParaRPr lang="ko-KR" altLang="en-US" sz="24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3200" b="1" strike="noStrike" cap="none" dirty="0" err="1"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二、分析黑客攻击区块链平台智能合约</a:t>
            </a:r>
            <a:endParaRPr lang="ko-KR" altLang="en-US" sz="24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3200" b="1" strike="noStrike" cap="none" dirty="0" err="1"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三、区块链主要漏洞分析及防范</a:t>
            </a:r>
            <a:r>
              <a:rPr lang="en-US" altLang="ko-KR" sz="3200" b="1"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a:t>
            </a:r>
          </a:p>
          <a:p>
            <a:pPr eaLnBrk="0">
              <a:lnSpc>
                <a:spcPct val="150000"/>
              </a:lnSpc>
            </a:pPr>
            <a:r>
              <a:rPr lang="en-US" altLang="ko-KR" sz="2000"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  · </a:t>
            </a:r>
            <a:r>
              <a:rPr lang="zh-CN" altLang="en-US" sz="2000"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漏洞</a:t>
            </a:r>
            <a:r>
              <a:rPr lang="zh-CN" altLang="en-US" sz="2000" dirty="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分析连载（第一期）</a:t>
            </a:r>
            <a:r>
              <a:rPr lang="en-US" altLang="zh-CN" sz="2000" dirty="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 </a:t>
            </a:r>
            <a:r>
              <a:rPr lang="zh-CN" altLang="en-US" sz="2000" dirty="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溢出漏洞；</a:t>
            </a:r>
            <a:endParaRPr lang="ko-KR" altLang="en-US" sz="24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  · 3份合约存在Owner权限被盗问题；</a:t>
            </a:r>
            <a:endParaRPr lang="ko-KR" altLang="en-US" sz="20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  · RMC、UselessEthereumToken两个代币合约存在严重安全问题；</a:t>
            </a:r>
            <a:endParaRPr lang="ko-KR" altLang="en-US" sz="20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  · </a:t>
            </a:r>
            <a:r>
              <a:rPr lang="en-US" altLang="ko-KR" sz="2000" b="0" strike="noStrike" cap="none" dirty="0" err="1"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以太坊合约中典型漏洞分析</a:t>
            </a:r>
            <a:endParaRPr lang="ko-KR" altLang="en-US" sz="20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914400" eaLnBrk="0" fontAlgn="auto" latinLnBrk="0">
              <a:lnSpc>
                <a:spcPct val="150000"/>
              </a:lnSpc>
              <a:spcBef>
                <a:spcPts val="0"/>
              </a:spcBef>
              <a:spcAft>
                <a:spcPts val="0"/>
              </a:spcAft>
              <a:buFontTx/>
              <a:buNone/>
            </a:pPr>
            <a:r>
              <a:rPr lang="en-US" altLang="ko-KR" sz="3200" b="1"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四、VaaS对EOS、ETH智能合约的审计实操</a:t>
            </a:r>
            <a:endParaRPr lang="ko-KR" altLang="en-US" sz="3200" b="1"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914400" eaLnBrk="0" fontAlgn="auto" latinLnBrk="0">
              <a:lnSpc>
                <a:spcPct val="150000"/>
              </a:lnSpc>
              <a:spcBef>
                <a:spcPts val="0"/>
              </a:spcBef>
              <a:spcAft>
                <a:spcPts val="0"/>
              </a:spcAft>
              <a:buFontTx/>
              <a:buNone/>
            </a:pPr>
            <a:endParaRPr lang="ko-KR" altLang="en-US" sz="2000" b="0"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514350" indent="-514350" algn="l" defTabSz="914400" eaLnBrk="0" fontAlgn="auto" latinLnBrk="0">
              <a:lnSpc>
                <a:spcPct val="150000"/>
              </a:lnSpc>
              <a:spcBef>
                <a:spcPts val="0"/>
              </a:spcBef>
              <a:spcAft>
                <a:spcPts val="0"/>
              </a:spcAft>
              <a:buFont typeface="+mj-lt"/>
              <a:buAutoNum type="arabicPeriod" startAt="5"/>
            </a:pP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514350" indent="-514350" algn="l" defTabSz="914400" eaLnBrk="0" fontAlgn="auto" latinLnBrk="0" hangingPunct="0">
              <a:lnSpc>
                <a:spcPct val="150000"/>
              </a:lnSpc>
              <a:spcBef>
                <a:spcPts val="0"/>
              </a:spcBef>
              <a:spcAft>
                <a:spcPts val="0"/>
              </a:spcAft>
              <a:buClr>
                <a:srgbClr val="5F5F5F"/>
              </a:buClr>
              <a:buFont typeface="+mj-lt"/>
              <a:buAutoNum type="arabicPeriod" startAt="5"/>
            </a:pPr>
            <a:endParaRPr lang="ko-KR" altLang="en-US" sz="2400" b="0" strike="noStrike" cap="none" dirty="0" smtClean="0">
              <a:ln w="9525" cap="flat" cmpd="sng">
                <a:noFill/>
              </a:ln>
              <a:solidFill>
                <a:srgbClr val="5F5F5F"/>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9961245" y="6488430"/>
            <a:ext cx="1971040" cy="369570"/>
            <a:chOff x="9961245" y="6488430"/>
            <a:chExt cx="1971040" cy="369570"/>
          </a:xfrm>
          <a:solidFill>
            <a:schemeClr val="accent2">
              <a:lumMod val="60000"/>
              <a:lumOff val="40000"/>
            </a:schemeClr>
          </a:solidFill>
        </p:grpSpPr>
        <p:sp>
          <p:nvSpPr>
            <p:cNvPr id="20" name="矩形 19"/>
            <p:cNvSpPr/>
            <p:nvPr/>
          </p:nvSpPr>
          <p:spPr>
            <a:xfrm>
              <a:off x="10210800" y="6488430"/>
              <a:ext cx="1721485" cy="36957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等腰三角形 20"/>
            <p:cNvSpPr/>
            <p:nvPr/>
          </p:nvSpPr>
          <p:spPr>
            <a:xfrm>
              <a:off x="9961245" y="6488430"/>
              <a:ext cx="503555" cy="36957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10088880" y="6488430"/>
            <a:ext cx="1971040" cy="369570"/>
            <a:chOff x="10088880" y="6488430"/>
            <a:chExt cx="1971040" cy="369570"/>
          </a:xfrm>
          <a:solidFill>
            <a:schemeClr val="accent2"/>
          </a:solidFill>
        </p:grpSpPr>
        <p:sp>
          <p:nvSpPr>
            <p:cNvPr id="23" name="矩形 22"/>
            <p:cNvSpPr/>
            <p:nvPr/>
          </p:nvSpPr>
          <p:spPr>
            <a:xfrm>
              <a:off x="10339070" y="6488430"/>
              <a:ext cx="1721485" cy="36957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10088880" y="6488430"/>
              <a:ext cx="503555" cy="36957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5" name="组合 24"/>
          <p:cNvGrpSpPr/>
          <p:nvPr/>
        </p:nvGrpSpPr>
        <p:grpSpPr>
          <a:xfrm>
            <a:off x="10236835" y="6488430"/>
            <a:ext cx="1971040" cy="369570"/>
            <a:chOff x="10236835" y="6488430"/>
            <a:chExt cx="1971040" cy="369570"/>
          </a:xfrm>
          <a:solidFill>
            <a:schemeClr val="accent2">
              <a:lumMod val="75000"/>
              <a:alpha val="97000"/>
            </a:schemeClr>
          </a:solidFill>
        </p:grpSpPr>
        <p:sp>
          <p:nvSpPr>
            <p:cNvPr id="26" name="矩形 25"/>
            <p:cNvSpPr/>
            <p:nvPr/>
          </p:nvSpPr>
          <p:spPr>
            <a:xfrm>
              <a:off x="10486390" y="6488430"/>
              <a:ext cx="1721485" cy="36957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等腰三角形 26"/>
            <p:cNvSpPr/>
            <p:nvPr/>
          </p:nvSpPr>
          <p:spPr>
            <a:xfrm>
              <a:off x="10236835" y="6488430"/>
              <a:ext cx="503555" cy="36957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28" name="文本框 27"/>
          <p:cNvSpPr txBox="1"/>
          <p:nvPr/>
        </p:nvSpPr>
        <p:spPr>
          <a:xfrm>
            <a:off x="10635615" y="6472555"/>
            <a:ext cx="1399540" cy="369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sp>
        <p:nvSpPr>
          <p:cNvPr id="14" name="TextBox 13"/>
          <p:cNvSpPr txBox="1"/>
          <p:nvPr/>
        </p:nvSpPr>
        <p:spPr>
          <a:xfrm>
            <a:off x="7842250" y="2541905"/>
            <a:ext cx="3654425" cy="1198880"/>
          </a:xfrm>
          <a:prstGeom prst="rect">
            <a:avLst/>
          </a:prstGeom>
          <a:noFill/>
        </p:spPr>
        <p:txBody>
          <a:bodyPr wrap="square" rtlCol="0">
            <a:spAutoFit/>
          </a:bodyPr>
          <a:lstStyle/>
          <a:p>
            <a:endParaRPr lang="zh-CN" altLang="en-US" sz="3600" dirty="0" smtClean="0">
              <a:solidFill>
                <a:schemeClr val="bg1">
                  <a:lumMod val="50000"/>
                </a:schemeClr>
              </a:solidFill>
              <a:latin typeface="微软雅黑" panose="020B0503020204020204" pitchFamily="34" charset="-122"/>
              <a:ea typeface="微软雅黑" panose="020B0503020204020204" pitchFamily="34" charset="-122"/>
            </a:endParaRPr>
          </a:p>
          <a:p>
            <a:endParaRPr lang="zh-CN" altLang="en-US" sz="36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254000" y="885190"/>
            <a:ext cx="11078845" cy="119951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numCol="1" anchor="t">
            <a:spAutoFit/>
          </a:bodyPr>
          <a:lstStyle/>
          <a:p>
            <a:pPr marL="0" indent="0" algn="l" defTabSz="914400" eaLnBrk="0" fontAlgn="auto" latinLnBrk="0" hangingPunct="0">
              <a:lnSpc>
                <a:spcPct val="150000"/>
              </a:lnSpc>
              <a:spcBef>
                <a:spcPts val="0"/>
              </a:spcBef>
              <a:spcAft>
                <a:spcPts val="0"/>
              </a:spcAft>
              <a:buFontTx/>
              <a:buNone/>
            </a:pPr>
            <a:r>
              <a:rPr lang="en-US" altLang="ko-KR"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3份合约存在Owner权限被盗问题：</a:t>
            </a: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017770" y="245745"/>
            <a:ext cx="10697845" cy="494664"/>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210185" y="2094865"/>
            <a:ext cx="4573270"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6652895" y="2818130"/>
            <a:ext cx="4573270" cy="295783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693238" y="1699260"/>
            <a:ext cx="11337290" cy="247650"/>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近期，用VaaS平台对以太坊链上智能合约进行安全审计的过程中，发现了3份合约存在新的安全漏洞。</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52" name="图片 51"/>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693779" y="2368232"/>
            <a:ext cx="10744835" cy="2791460"/>
          </a:xfrm>
          <a:prstGeom prst="rect">
            <a:avLst/>
          </a:prstGeom>
          <a:noFill/>
        </p:spPr>
      </p:pic>
      <p:sp>
        <p:nvSpPr>
          <p:cNvPr id="53" name="文本框 52"/>
          <p:cNvSpPr txBox="1"/>
          <p:nvPr/>
        </p:nvSpPr>
        <p:spPr>
          <a:xfrm>
            <a:off x="693238" y="5748654"/>
            <a:ext cx="9732010" cy="24701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此漏洞是合约构造函数constructor()使用不当从而导致Owner权限被盗。</a:t>
            </a:r>
            <a:endParaRPr lang="ko-KR" altLang="en-US" sz="1800" b="0" strike="noStrike" cap="none" dirty="0" smtClean="0">
              <a:latin typeface="Calibri" panose="020F0502020204030204" charset="0"/>
              <a:ea typeface="宋体" panose="02010600030101010101" pitchFamily="2" charset="-122"/>
            </a:endParaRPr>
          </a:p>
        </p:txBody>
      </p:sp>
    </p:spTree>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635635" y="908720"/>
            <a:ext cx="2840990" cy="1623842"/>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en-US" altLang="ko-KR"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问题描述：</a:t>
            </a: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4800" b="1"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0" name="文本框 49"/>
          <p:cNvSpPr txBox="1"/>
          <p:nvPr/>
        </p:nvSpPr>
        <p:spPr>
          <a:xfrm>
            <a:off x="6652895" y="2818130"/>
            <a:ext cx="4573270" cy="295783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1696679" y="1843939"/>
            <a:ext cx="8818582" cy="1725295"/>
          </a:xfrm>
          <a:prstGeom prst="rect">
            <a:avLst/>
          </a:prstGeom>
          <a:noFill/>
        </p:spPr>
        <p:txBody>
          <a:bodyPr vert="horz" wrap="square" lIns="0" tIns="0" rIns="0" bIns="0" anchor="t">
            <a:noAutofit/>
          </a:bodyPr>
          <a:lstStyle/>
          <a:p>
            <a:pPr marL="0" indent="0" algn="l" defTabSz="508000" eaLnBrk="0" fontAlgn="auto" latinLnBrk="0">
              <a:lnSpc>
                <a:spcPct val="150000"/>
              </a:lnSpc>
              <a:spcBef>
                <a:spcPts val="0"/>
              </a:spcBef>
              <a:spcAft>
                <a:spcPts val="0"/>
              </a:spcAft>
              <a:buFontTx/>
              <a:buNone/>
            </a:pPr>
            <a:r>
              <a:rPr lang="en-US" altLang="ko-KR" b="0" strike="noStrike" cap="none" dirty="0" smtClean="0">
                <a:ln w="9525" cap="flat" cmpd="sng">
                  <a:noFill/>
                </a:ln>
                <a:latin typeface="微软雅黑" panose="020B0503020204020204" pitchFamily="34" charset="-122"/>
                <a:ea typeface="微软雅黑" panose="020B0503020204020204" pitchFamily="34" charset="-122"/>
              </a:rPr>
              <a:t>以太坊solidity0.4.22引入了新的构造函数声明形式constructor()，该函数引入的目的是避免编程人员在编写构造函数时的命名错误。</a:t>
            </a:r>
            <a:endParaRPr lang="ko-KR" altLang="en-US"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endParaRPr lang="ko-KR" altLang="en-US"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b="0" strike="noStrike" cap="none" dirty="0" smtClean="0">
                <a:ln w="9525" cap="flat" cmpd="sng">
                  <a:noFill/>
                </a:ln>
                <a:latin typeface="微软雅黑" panose="020B0503020204020204" pitchFamily="34" charset="-122"/>
                <a:ea typeface="微软雅黑" panose="020B0503020204020204" pitchFamily="34" charset="-122"/>
              </a:rPr>
              <a:t>然而，由于用户编写函数时习惯性的使用function进行声明，从而导致构造函数constructor的使用引入新的漏洞。</a:t>
            </a:r>
            <a:endParaRPr lang="ko-KR" altLang="en-US"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endParaRPr lang="ko-KR" altLang="en-US"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b="0" strike="noStrike" cap="none" dirty="0" smtClean="0">
                <a:ln w="9525" cap="flat" cmpd="sng">
                  <a:noFill/>
                </a:ln>
                <a:latin typeface="微软雅黑" panose="020B0503020204020204" pitchFamily="34" charset="-122"/>
                <a:ea typeface="微软雅黑" panose="020B0503020204020204" pitchFamily="34" charset="-122"/>
              </a:rPr>
              <a:t>正确的构造函数形式：constructor()  public {    }</a:t>
            </a:r>
            <a:endParaRPr lang="ko-KR" altLang="en-US"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b="0" strike="noStrike" cap="none" dirty="0" smtClean="0">
                <a:ln w="9525" cap="flat" cmpd="sng">
                  <a:noFill/>
                </a:ln>
                <a:latin typeface="微软雅黑" panose="020B0503020204020204" pitchFamily="34" charset="-122"/>
                <a:ea typeface="微软雅黑" panose="020B0503020204020204" pitchFamily="34" charset="-122"/>
              </a:rPr>
              <a:t>错误的构造函数形式：function constructor()  public {    }</a:t>
            </a:r>
            <a:endParaRPr lang="ko-KR" altLang="en-US" b="0" strike="noStrike" cap="none" dirty="0" smtClean="0">
              <a:latin typeface="Calibri" panose="020F0502020204030204" charset="0"/>
              <a:ea typeface="宋体" panose="02010600030101010101" pitchFamily="2" charset="-122"/>
            </a:endParaRPr>
          </a:p>
        </p:txBody>
      </p:sp>
    </p:spTree>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384029" y="783342"/>
            <a:ext cx="11078210" cy="1754326"/>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en-US" altLang="ko-KR"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Owner权限过大存在的安全隐患</a:t>
            </a: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4800" b="1"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210185" y="2094865"/>
            <a:ext cx="4573270"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6652895" y="2818130"/>
            <a:ext cx="4573270" cy="295783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1065843" y="1569085"/>
            <a:ext cx="10193655" cy="492823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Owner是Solidity语言中对智能合约开发者的称呼，owner可以归纳为超级权限。对前100基于以太坊ERC20协议智能合约（例如Bancor、Augur、MakerDAO、KyberNetwork、EnigmaMPC的智能合约）安全事件进行分析后，</a:t>
            </a: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超级权限被盗可存在如下安全隐患</a:t>
            </a:r>
            <a:r>
              <a:rPr lang="zh-CN" altLang="en-US" sz="1600" b="0" strike="noStrike" cap="none" dirty="0" smtClean="0">
                <a:ln w="9525" cap="flat" cmpd="sng">
                  <a:noFill/>
                </a:ln>
                <a:latin typeface="微软雅黑" panose="020B0503020204020204" pitchFamily="34" charset="-122"/>
                <a:ea typeface="微软雅黑" panose="020B0503020204020204" pitchFamily="34" charset="-122"/>
              </a:rPr>
              <a:t>：</a:t>
            </a:r>
            <a:endParaRPr lang="en-US" altLang="ko-KR" sz="1600" dirty="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en-US" altLang="ko-KR"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 •</a:t>
            </a:r>
            <a:r>
              <a:rPr lang="en-US" altLang="ko-KR" sz="1600" b="0" strike="noStrike" cap="none" dirty="0" err="1" smtClean="0">
                <a:ln w="9525" cap="flat" cmpd="sng">
                  <a:noFill/>
                </a:ln>
                <a:solidFill>
                  <a:srgbClr val="FF0000"/>
                </a:solidFill>
                <a:latin typeface="微软雅黑" panose="020B0503020204020204" pitchFamily="34" charset="-122"/>
                <a:ea typeface="微软雅黑" panose="020B0503020204020204" pitchFamily="34" charset="-122"/>
              </a:rPr>
              <a:t>随时冻结代币转账</a:t>
            </a: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a:t>
            </a:r>
            <a:r>
              <a:rPr lang="en-US" altLang="ko-KR" sz="1600" b="0" strike="noStrike" cap="none" dirty="0" err="1" smtClean="0">
                <a:ln w="9525" cap="flat" cmpd="sng">
                  <a:noFill/>
                </a:ln>
                <a:solidFill>
                  <a:srgbClr val="FF0000"/>
                </a:solidFill>
                <a:latin typeface="微软雅黑" panose="020B0503020204020204" pitchFamily="34" charset="-122"/>
                <a:ea typeface="微软雅黑" panose="020B0503020204020204" pitchFamily="34" charset="-122"/>
              </a:rPr>
              <a:t>任意铸造发行新的代币</a:t>
            </a: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a:t>
            </a:r>
            <a:r>
              <a:rPr lang="en-US" altLang="ko-KR" sz="1600" b="0" strike="noStrike" cap="none" dirty="0" err="1" smtClean="0">
                <a:ln w="9525" cap="flat" cmpd="sng">
                  <a:noFill/>
                </a:ln>
                <a:solidFill>
                  <a:srgbClr val="FF0000"/>
                </a:solidFill>
                <a:latin typeface="微软雅黑" panose="020B0503020204020204" pitchFamily="34" charset="-122"/>
                <a:ea typeface="微软雅黑" panose="020B0503020204020204" pitchFamily="34" charset="-122"/>
              </a:rPr>
              <a:t>销毁任意账户内的代币</a:t>
            </a: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a:t>
            </a:r>
            <a:r>
              <a:rPr lang="en-US" altLang="ko-KR" sz="1600" b="0" strike="noStrike" cap="none" dirty="0" err="1" smtClean="0">
                <a:ln w="9525" cap="flat" cmpd="sng">
                  <a:noFill/>
                </a:ln>
                <a:solidFill>
                  <a:srgbClr val="FF0000"/>
                </a:solidFill>
                <a:latin typeface="微软雅黑" panose="020B0503020204020204" pitchFamily="34" charset="-122"/>
                <a:ea typeface="微软雅黑" panose="020B0503020204020204" pitchFamily="34" charset="-122"/>
              </a:rPr>
              <a:t>额外增发代币</a:t>
            </a: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a:t>
            </a:r>
            <a:r>
              <a:rPr lang="en-US" altLang="ko-KR" sz="1600" b="0" strike="noStrike" cap="none" dirty="0" err="1" smtClean="0">
                <a:ln w="9525" cap="flat" cmpd="sng">
                  <a:noFill/>
                </a:ln>
                <a:solidFill>
                  <a:srgbClr val="FF0000"/>
                </a:solidFill>
                <a:latin typeface="微软雅黑" panose="020B0503020204020204" pitchFamily="34" charset="-122"/>
                <a:ea typeface="微软雅黑" panose="020B0503020204020204" pitchFamily="34" charset="-122"/>
              </a:rPr>
              <a:t>停止整套交易系统运行</a:t>
            </a:r>
            <a:endParaRPr lang="ko-KR" altLang="en-US"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Owner权限如此之大，说明众多“去中心化”的产品，实际上隐藏一个潜在威胁，掌握在开发者的手上，所有对代币虎视眈眈的黑客或者内部人员都会想方设法夺取这个控制权。</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如此强大的权限一旦被黑客窃取是相当危险的，黑客可以对依赖智能合约交易的代币为所欲为，无论是冻结，增发，还是自毁，只需要调用合约中一个函数就可轻松实现，进而操纵整个代币的价值。而与之相关的代币也必将遭受冲击，后果不堪设想。</a:t>
            </a:r>
            <a:endParaRPr lang="ko-KR" altLang="en-US" sz="1800" b="0" strike="noStrike" cap="none" dirty="0" smtClean="0">
              <a:latin typeface="Calibri" panose="020F0502020204030204" charset="0"/>
              <a:ea typeface="宋体" panose="02010600030101010101" pitchFamily="2" charset="-122"/>
            </a:endParaRPr>
          </a:p>
        </p:txBody>
      </p:sp>
    </p:spTree>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303530" y="780732"/>
            <a:ext cx="11078210" cy="646331"/>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en-US" altLang="ko-KR"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如何避免将会导致的风险？</a:t>
            </a: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259080" y="494030"/>
            <a:ext cx="10697210" cy="49403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210185" y="2094865"/>
            <a:ext cx="4573270" cy="24765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125" b="0" strike="noStrike" cap="none" spc="40" dirty="0" smtClean="0">
                <a:ln w="9525" cap="flat" cmpd="sng">
                  <a:noFill/>
                </a:ln>
                <a:solidFill>
                  <a:srgbClr val="333333"/>
                </a:solidFill>
                <a:latin typeface="Helvetica Neue" charset="0"/>
                <a:ea typeface="Helvetica Neue" charset="0"/>
              </a:rPr>
              <a:t> </a:t>
            </a:r>
            <a:endParaRPr lang="ko-KR" altLang="en-US" sz="1125" b="0" strike="noStrike" cap="none" dirty="0" smtClean="0">
              <a:ln w="9525" cap="flat" cmpd="sng">
                <a:noFill/>
              </a:ln>
              <a:solidFill>
                <a:srgbClr val="333333"/>
              </a:solidFill>
              <a:latin typeface="Helvetica Neue" charset="0"/>
              <a:ea typeface="Helvetica Neue" charset="0"/>
            </a:endParaRPr>
          </a:p>
        </p:txBody>
      </p:sp>
      <p:sp>
        <p:nvSpPr>
          <p:cNvPr id="50" name="文本框 49"/>
          <p:cNvSpPr txBox="1"/>
          <p:nvPr/>
        </p:nvSpPr>
        <p:spPr>
          <a:xfrm>
            <a:off x="6652895" y="2818130"/>
            <a:ext cx="4573270" cy="2957830"/>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1" name="文本框 50"/>
          <p:cNvSpPr txBox="1"/>
          <p:nvPr/>
        </p:nvSpPr>
        <p:spPr>
          <a:xfrm>
            <a:off x="777938" y="1593533"/>
            <a:ext cx="10738485" cy="986790"/>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既然合约开发者可能会存在使用constructor函数不当，那么作为项目方应该如何去防范后期可能造成的风险呢？给出下面两种建议方法：</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1.新的constructor使用方法为，前面无function声明：</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52" name="图片 51"/>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840740" y="2818130"/>
            <a:ext cx="10278110" cy="1838960"/>
          </a:xfrm>
          <a:prstGeom prst="rect">
            <a:avLst/>
          </a:prstGeom>
          <a:noFill/>
        </p:spPr>
      </p:pic>
      <p:sp>
        <p:nvSpPr>
          <p:cNvPr id="53" name="文本框 52"/>
          <p:cNvSpPr txBox="1"/>
          <p:nvPr/>
        </p:nvSpPr>
        <p:spPr>
          <a:xfrm>
            <a:off x="816193" y="4899660"/>
            <a:ext cx="10497820" cy="123253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2.Remixde等编译器会对</a:t>
            </a: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constructor的错误使用产生警告，开发者千万不要忽略编译器告警，推荐更改源码，消除所有编译器警告。</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建议广大开发者在合约编写上遵守开发规范，并且在写合约敏感函数（</a:t>
            </a:r>
            <a:r>
              <a:rPr lang="en-US" altLang="ko-KR" sz="16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如构造函数、回调函数</a:t>
            </a: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）时，应严格遵循官方命名要求，同时千万不要忽略编译器告警，在合约发布到主链之前，应在官方提供的测试网站上进行充分验证。</a:t>
            </a:r>
            <a:endParaRPr lang="ko-KR" altLang="en-US" sz="1800" b="0" strike="noStrike" cap="none" dirty="0" smtClean="0">
              <a:latin typeface="Calibri" panose="020F0502020204030204" charset="0"/>
              <a:ea typeface="宋体" panose="02010600030101010101" pitchFamily="2" charset="-122"/>
            </a:endParaRPr>
          </a:p>
        </p:txBody>
      </p:sp>
    </p:spTree>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7365" cy="63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3845" cy="59880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1675" cy="370205"/>
            <a:chOff x="9961245" y="6488430"/>
            <a:chExt cx="1971675" cy="370205"/>
          </a:xfrm>
          <a:solidFill>
            <a:schemeClr val="accent2">
              <a:lumMod val="60000"/>
              <a:lumOff val="40000"/>
            </a:schemeClr>
          </a:solidFill>
        </p:grpSpPr>
        <p:sp>
          <p:nvSpPr>
            <p:cNvPr id="23" name="矩形 22"/>
            <p:cNvSpPr/>
            <p:nvPr/>
          </p:nvSpPr>
          <p:spPr>
            <a:xfrm>
              <a:off x="1021080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1675" cy="370205"/>
            <a:chOff x="10088880" y="6488430"/>
            <a:chExt cx="1971675" cy="370205"/>
          </a:xfrm>
          <a:solidFill>
            <a:schemeClr val="accent2"/>
          </a:solidFill>
        </p:grpSpPr>
        <p:sp>
          <p:nvSpPr>
            <p:cNvPr id="20" name="矩形 19"/>
            <p:cNvSpPr/>
            <p:nvPr/>
          </p:nvSpPr>
          <p:spPr>
            <a:xfrm>
              <a:off x="1033907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1675" cy="370205"/>
            <a:chOff x="10236835" y="6488430"/>
            <a:chExt cx="1971675" cy="370205"/>
          </a:xfrm>
          <a:solidFill>
            <a:schemeClr val="accent2">
              <a:lumMod val="75000"/>
              <a:alpha val="96947"/>
            </a:schemeClr>
          </a:solidFill>
        </p:grpSpPr>
        <p:sp>
          <p:nvSpPr>
            <p:cNvPr id="15" name="矩形 14"/>
            <p:cNvSpPr/>
            <p:nvPr/>
          </p:nvSpPr>
          <p:spPr>
            <a:xfrm>
              <a:off x="1048639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20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060" cy="598170"/>
            <a:chOff x="-19685" y="0"/>
            <a:chExt cx="861060" cy="598170"/>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rot="21600000" flipV="1">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rot="21600000" flipV="1">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rot="21600000" flipV="1">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367437" y="1703603"/>
            <a:ext cx="11078210" cy="1661160"/>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numCol="1" anchor="t">
            <a:spAutoFit/>
          </a:bodyPr>
          <a:lstStyle/>
          <a:p>
            <a:pPr marL="0" indent="0" algn="l" defTabSz="914400" eaLnBrk="0" fontAlgn="auto" latinLnBrk="0" hangingPunct="0">
              <a:lnSpc>
                <a:spcPct val="150000"/>
              </a:lnSpc>
              <a:spcBef>
                <a:spcPts val="0"/>
              </a:spcBef>
              <a:spcAft>
                <a:spcPts val="0"/>
              </a:spcAft>
              <a:buFontTx/>
              <a:buNone/>
            </a:pPr>
            <a:r>
              <a:rPr lang="en-US" altLang="ko-KR" sz="20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RMC代币漏洞分析：</a:t>
            </a:r>
            <a:endParaRPr lang="ko-KR" altLang="en-US" sz="20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4800" b="1"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7" name="文本框 46"/>
          <p:cNvSpPr txBox="1"/>
          <p:nvPr/>
        </p:nvSpPr>
        <p:spPr>
          <a:xfrm>
            <a:off x="426726" y="922655"/>
            <a:ext cx="10697210" cy="494030"/>
          </a:xfrm>
          <a:prstGeom prst="rect">
            <a:avLst/>
          </a:prstGeom>
          <a:noFill/>
        </p:spPr>
        <p:txBody>
          <a:bodyPr vert="horz" wrap="square" lIns="0" tIns="0" rIns="0" bIns="0" numCol="1" anchor="t">
            <a:noAutofit/>
          </a:bodyPr>
          <a:lstStyle/>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利用形式化验证工具VaaS对Top500智能合约进行深入安全审计，发现RMC、UselessEthereumToken两个代币合约存在严重安全漏洞。</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8" name="文本框 47"/>
          <p:cNvSpPr txBox="1"/>
          <p:nvPr/>
        </p:nvSpPr>
        <p:spPr>
          <a:xfrm>
            <a:off x="433028" y="2323314"/>
            <a:ext cx="4572635" cy="24701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下图是RemiCoin (RMC)代币中的一段代码：</a:t>
            </a:r>
            <a:r>
              <a:rPr lang="en-US" altLang="ko-KR" sz="1125" b="0" strike="noStrike" cap="none" spc="40" dirty="0" smtClean="0">
                <a:solidFill>
                  <a:srgbClr val="333333"/>
                </a:solidFill>
                <a:latin typeface="Helvetica Neue" charset="0"/>
                <a:ea typeface="-apple-system-font" charset="0"/>
              </a:rPr>
              <a:t>  </a:t>
            </a:r>
            <a:endParaRPr lang="ko-KR" altLang="en-US" sz="1800" b="0" strike="noStrike" cap="none" dirty="0" smtClean="0">
              <a:latin typeface="Calibri" panose="020F0502020204030204" charset="0"/>
              <a:ea typeface="宋体" panose="02010600030101010101" pitchFamily="2" charset="-122"/>
            </a:endParaRPr>
          </a:p>
        </p:txBody>
      </p:sp>
      <p:pic>
        <p:nvPicPr>
          <p:cNvPr id="49" name="图片 48"/>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426726" y="2852936"/>
            <a:ext cx="5991225" cy="3489325"/>
          </a:xfrm>
          <a:prstGeom prst="rect">
            <a:avLst/>
          </a:prstGeom>
          <a:noFill/>
        </p:spPr>
      </p:pic>
      <p:sp>
        <p:nvSpPr>
          <p:cNvPr id="50" name="文本框 49"/>
          <p:cNvSpPr txBox="1"/>
          <p:nvPr/>
        </p:nvSpPr>
        <p:spPr>
          <a:xfrm>
            <a:off x="6838560" y="2284730"/>
            <a:ext cx="4573270" cy="2957830"/>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r>
              <a:rPr lang="en-US" altLang="ko-KR" sz="1600" b="1"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问题分析：</a:t>
            </a:r>
            <a:endParaRPr lang="ko-KR" altLang="en-US" sz="1600" b="1"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    这段代码实现了ERC20 代币规范中的transferFrom函数，该函数的功能是用户(_from)向另外一个用户(_to)转账一定数量的代币，但是在该函数中却使用了错误的逻辑，在红色框中要求只有：</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allowed[from][msg.sender] </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的值小于value时，代码才能继续运行，而下面却进行了：</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allowed[from][msg.sender] -= value的操作，</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造成了溢出错误，让该函数具有严重的漏洞。</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828976" y="1106741"/>
            <a:ext cx="3609241" cy="954107"/>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numCol="1" anchor="t">
            <a:spAutoFit/>
          </a:bodyPr>
          <a:lstStyle/>
          <a:p>
            <a:pPr marL="0" indent="0" algn="l" defTabSz="508000" eaLnBrk="0" fontAlgn="auto" latinLnBrk="0">
              <a:lnSpc>
                <a:spcPct val="100000"/>
              </a:lnSpc>
              <a:spcBef>
                <a:spcPts val="0"/>
              </a:spcBef>
              <a:spcAft>
                <a:spcPts val="0"/>
              </a:spcAft>
              <a:buFontTx/>
              <a:buNone/>
            </a:pPr>
            <a:r>
              <a:rPr lang="en-US" altLang="ko-KR"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漏洞危害：</a:t>
            </a: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    </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2" name="文本框 1"/>
          <p:cNvSpPr txBox="1"/>
          <p:nvPr/>
        </p:nvSpPr>
        <p:spPr>
          <a:xfrm>
            <a:off x="1514170" y="1844824"/>
            <a:ext cx="8856984" cy="42473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508000" eaLnBrk="0">
              <a:lnSpc>
                <a:spcPct val="150000"/>
              </a:lnSpc>
            </a:pPr>
            <a:r>
              <a:rPr lang="en-US" altLang="ko-KR" dirty="0" err="1">
                <a:ln w="9525" cap="flat" cmpd="sng">
                  <a:noFill/>
                </a:ln>
                <a:latin typeface="微软雅黑" panose="020B0503020204020204" pitchFamily="34" charset="-122"/>
                <a:ea typeface="微软雅黑" panose="020B0503020204020204" pitchFamily="34" charset="-122"/>
              </a:rPr>
              <a:t>而攻击者就可以利用这个漏洞，不需要私钥即可无限制的将任意账户的RMC币转到指定的账户</a:t>
            </a:r>
            <a:r>
              <a:rPr lang="en-US" altLang="ko-KR" dirty="0">
                <a:ln w="9525" cap="flat" cmpd="sng">
                  <a:noFill/>
                </a:ln>
                <a:latin typeface="微软雅黑" panose="020B0503020204020204" pitchFamily="34" charset="-122"/>
                <a:ea typeface="微软雅黑" panose="020B0503020204020204" pitchFamily="34" charset="-122"/>
              </a:rPr>
              <a:t>(_to)，</a:t>
            </a:r>
            <a:r>
              <a:rPr lang="en-US" altLang="ko-KR" dirty="0" err="1">
                <a:ln w="9525" cap="flat" cmpd="sng">
                  <a:noFill/>
                </a:ln>
                <a:latin typeface="微软雅黑" panose="020B0503020204020204" pitchFamily="34" charset="-122"/>
                <a:ea typeface="微软雅黑" panose="020B0503020204020204" pitchFamily="34" charset="-122"/>
              </a:rPr>
              <a:t>从而导致所有持有RMC币的账户都有可能被盗取，严重危害了用户的财产安全</a:t>
            </a:r>
            <a:r>
              <a:rPr lang="en-US" altLang="ko-KR" dirty="0">
                <a:ln w="9525" cap="flat" cmpd="sng">
                  <a:noFill/>
                </a:ln>
                <a:latin typeface="微软雅黑" panose="020B0503020204020204" pitchFamily="34" charset="-122"/>
                <a:ea typeface="微软雅黑" panose="020B0503020204020204" pitchFamily="34" charset="-122"/>
              </a:rPr>
              <a:t>。</a:t>
            </a: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dirty="0" smtClean="0">
                <a:ln w="9525" cap="flat" cmpd="sng">
                  <a:noFill/>
                </a:ln>
                <a:latin typeface="微软雅黑" panose="020B0503020204020204" pitchFamily="34" charset="-122"/>
                <a:ea typeface="微软雅黑" panose="020B0503020204020204" pitchFamily="34" charset="-122"/>
              </a:rPr>
              <a:t>RMC</a:t>
            </a:r>
            <a:r>
              <a:rPr lang="en-US" altLang="ko-KR" dirty="0">
                <a:ln w="9525" cap="flat" cmpd="sng">
                  <a:noFill/>
                </a:ln>
                <a:latin typeface="微软雅黑" panose="020B0503020204020204" pitchFamily="34" charset="-122"/>
                <a:ea typeface="微软雅黑" panose="020B0503020204020204" pitchFamily="34" charset="-122"/>
              </a:rPr>
              <a:t>代币自去年7月进入交易所以来，代币价格最高时达到近2美元，市值300多万美元。12月，有攻击者对该合约进行攻击，并被爆出漏洞，随后，代币价格一路暴跌，跌至4月份的不到0.02美元。</a:t>
            </a: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endParaRPr lang="ko-KR" altLang="en-US" dirty="0">
              <a:ln w="9525" cap="flat" cmpd="sng">
                <a:noFill/>
              </a:ln>
              <a:latin typeface="微软雅黑" panose="020B0503020204020204" pitchFamily="34" charset="-122"/>
              <a:ea typeface="微软雅黑" panose="020B0503020204020204" pitchFamily="34" charset="-122"/>
            </a:endParaRPr>
          </a:p>
          <a:p>
            <a:pPr defTabSz="508000" eaLnBrk="0">
              <a:lnSpc>
                <a:spcPct val="150000"/>
              </a:lnSpc>
            </a:pPr>
            <a:r>
              <a:rPr lang="en-US" altLang="ko-KR" dirty="0" err="1" smtClean="0">
                <a:ln w="9525" cap="flat" cmpd="sng">
                  <a:noFill/>
                </a:ln>
                <a:latin typeface="微软雅黑" panose="020B0503020204020204" pitchFamily="34" charset="-122"/>
                <a:ea typeface="微软雅黑" panose="020B0503020204020204" pitchFamily="34" charset="-122"/>
              </a:rPr>
              <a:t>此时</a:t>
            </a:r>
            <a:r>
              <a:rPr lang="en-US" altLang="ko-KR" dirty="0" err="1">
                <a:ln w="9525" cap="flat" cmpd="sng">
                  <a:noFill/>
                </a:ln>
                <a:latin typeface="微软雅黑" panose="020B0503020204020204" pitchFamily="34" charset="-122"/>
                <a:ea typeface="微软雅黑" panose="020B0503020204020204" pitchFamily="34" charset="-122"/>
              </a:rPr>
              <a:t>，由于该漏洞导致不需要用户的私钥即可对账户余额进行操作，这使得用户手中的RMC代币也变得毫无价值</a:t>
            </a:r>
            <a:r>
              <a:rPr lang="en-US" altLang="ko-KR" dirty="0">
                <a:ln w="9525" cap="flat" cmpd="sng">
                  <a:noFill/>
                </a:ln>
                <a:latin typeface="微软雅黑" panose="020B0503020204020204" pitchFamily="34" charset="-122"/>
                <a:ea typeface="微软雅黑" panose="020B0503020204020204" pitchFamily="34" charset="-122"/>
              </a:rPr>
              <a:t>。</a:t>
            </a:r>
            <a:endParaRPr lang="ko-KR" altLang="en-US" dirty="0">
              <a:ln w="9525" cap="flat" cmpd="sng">
                <a:noFill/>
              </a:ln>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236220" y="673100"/>
            <a:ext cx="11077575" cy="161480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endParaRPr lang="ko-KR" altLang="en-US" sz="1800" b="1"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4800" b="1"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7" name="文本框 46"/>
          <p:cNvSpPr txBox="1"/>
          <p:nvPr/>
        </p:nvSpPr>
        <p:spPr>
          <a:xfrm>
            <a:off x="327025" y="880745"/>
            <a:ext cx="4773930" cy="417195"/>
          </a:xfrm>
          <a:prstGeom prst="rect">
            <a:avLst/>
          </a:prstGeom>
          <a:noFill/>
        </p:spPr>
        <p:txBody>
          <a:bodyPr vert="horz" wrap="square" lIns="0" tIns="0" rIns="0" bIns="0" numCol="1" anchor="t">
            <a:noAutofit/>
          </a:bodyPr>
          <a:lstStyle/>
          <a:p>
            <a:pPr marL="0" indent="0" algn="l" defTabSz="914400" eaLnBrk="0" fontAlgn="auto" latinLnBrk="0" hangingPunct="0">
              <a:lnSpc>
                <a:spcPct val="150000"/>
              </a:lnSpc>
              <a:spcBef>
                <a:spcPts val="0"/>
              </a:spcBef>
              <a:spcAft>
                <a:spcPts val="0"/>
              </a:spcAft>
              <a:buFontTx/>
              <a:buNone/>
            </a:pPr>
            <a:r>
              <a:rPr lang="en-US" altLang="ko-KR" sz="20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UselessEthereumToken代币漏洞分析：</a:t>
            </a:r>
            <a:endParaRPr lang="ko-KR" altLang="en-US" sz="20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318770" y="1479550"/>
            <a:ext cx="11128375" cy="493395"/>
          </a:xfrm>
          <a:prstGeom prst="rect">
            <a:avLst/>
          </a:prstGeom>
          <a:noFill/>
        </p:spPr>
        <p:txBody>
          <a:bodyPr vert="horz" wrap="square" lIns="0" tIns="0" rIns="0" bIns="0" anchor="t">
            <a:noAutofit/>
          </a:bodyPr>
          <a:lstStyle/>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无独有偶，与此类似的是，据悉名为UselessEthereumToken的代币，号称世界上第一个100%诚实的以太坊ICO，也出现了严重的安全漏洞：</a:t>
            </a:r>
            <a:endParaRPr lang="ko-KR" altLang="en-US" sz="1800" b="0" strike="noStrike" cap="none" dirty="0" smtClean="0">
              <a:latin typeface="Calibri" panose="020F0502020204030204" charset="0"/>
              <a:ea typeface="宋体" panose="02010600030101010101" pitchFamily="2" charset="-122"/>
            </a:endParaRPr>
          </a:p>
        </p:txBody>
      </p:sp>
      <p:pic>
        <p:nvPicPr>
          <p:cNvPr id="49" name="图片 48"/>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255300" y="2427605"/>
            <a:ext cx="6136640" cy="3411855"/>
          </a:xfrm>
          <a:prstGeom prst="rect">
            <a:avLst/>
          </a:prstGeom>
          <a:noFill/>
        </p:spPr>
      </p:pic>
      <p:sp>
        <p:nvSpPr>
          <p:cNvPr id="50" name="文本框 49"/>
          <p:cNvSpPr txBox="1"/>
          <p:nvPr/>
        </p:nvSpPr>
        <p:spPr>
          <a:xfrm>
            <a:off x="6644640" y="2385695"/>
            <a:ext cx="5235575" cy="4189730"/>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r>
              <a:rPr lang="en-US" altLang="ko-KR" sz="1600" b="1"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问题分析：</a:t>
            </a:r>
            <a:endParaRPr lang="ko-KR" altLang="en-US" sz="1600" b="1"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上图红框中的逻辑是：</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balances[_from] &lt;= _value</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且：allowed[_from][msg.sender] &lt;= _value</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且：balances[_to] + _value &lt;= balances[_to]</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才能进行转账操作，而接下来的运算导致：balances[_to]、balances[_from]、allowed[_from][msg.sender]均产生溢出。</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1"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rPr>
              <a:t>漏洞危害：</a:t>
            </a:r>
            <a:endParaRPr lang="ko-KR" altLang="en-US" sz="1600" b="1" strike="noStrike" cap="none" dirty="0" smtClean="0">
              <a:ln w="9525" cap="flat" cmpd="sng">
                <a:noFill/>
              </a:ln>
              <a:solidFill>
                <a:schemeClr val="bg1">
                  <a:lumMod val="10000"/>
                  <a:lumOff val="0"/>
                </a:schemeClr>
              </a:solidFill>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攻击者无需任何私钥，只需调用该函数时，把传入的参数_value设置得足够大，即可操纵_from和_to的账户余额。</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最终，这个漏洞使得UselessEthereumToken就像其名字一样，变得毫无价值。</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915670" y="6032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302895" y="1022350"/>
            <a:ext cx="11077575" cy="830580"/>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just" defTabSz="508000" fontAlgn="auto">
              <a:lnSpc>
                <a:spcPct val="100000"/>
              </a:lnSpc>
              <a:spcBef>
                <a:spcPts val="0"/>
              </a:spcBef>
              <a:spcAft>
                <a:spcPts val="0"/>
              </a:spcAft>
              <a:buFontTx/>
              <a:buNone/>
            </a:pPr>
            <a:endParaRPr lang="ko-KR" altLang="en-US" sz="4800" b="1"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7" name="文本框 46"/>
          <p:cNvSpPr txBox="1"/>
          <p:nvPr/>
        </p:nvSpPr>
        <p:spPr>
          <a:xfrm>
            <a:off x="3810000" y="2286000"/>
            <a:ext cx="4572635" cy="27749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48" name="文本框 47"/>
          <p:cNvSpPr txBox="1"/>
          <p:nvPr/>
        </p:nvSpPr>
        <p:spPr>
          <a:xfrm>
            <a:off x="410210" y="1895475"/>
            <a:ext cx="4573905" cy="417195"/>
          </a:xfrm>
          <a:prstGeom prst="rect">
            <a:avLst/>
          </a:prstGeom>
          <a:noFill/>
        </p:spPr>
        <p:txBody>
          <a:bodyPr vert="horz" wrap="square" lIns="0" tIns="0" rIns="0" bIns="0" numCol="1" anchor="t">
            <a:noAutofit/>
          </a:bodyPr>
          <a:lstStyle/>
          <a:p>
            <a:pPr marL="0" indent="0" algn="l" defTabSz="914400" eaLnBrk="0" fontAlgn="auto" latinLnBrk="0" hangingPunct="0">
              <a:lnSpc>
                <a:spcPct val="150000"/>
              </a:lnSpc>
              <a:spcBef>
                <a:spcPts val="0"/>
              </a:spcBef>
              <a:spcAft>
                <a:spcPts val="0"/>
              </a:spcAft>
              <a:buFontTx/>
              <a:buNone/>
            </a:pPr>
            <a:r>
              <a:rPr lang="en-US" altLang="ko-KR" sz="18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对Mint漏洞的分析建议：</a:t>
            </a:r>
            <a:endParaRPr lang="ko-KR" altLang="en-US" sz="18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10210" y="947420"/>
            <a:ext cx="9916160" cy="741045"/>
          </a:xfrm>
          <a:prstGeom prst="rect">
            <a:avLst/>
          </a:prstGeom>
          <a:noFill/>
        </p:spPr>
        <p:txBody>
          <a:bodyPr vert="horz" wrap="square" lIns="0" tIns="0" rIns="0" bIns="0" numCol="1" anchor="t">
            <a:noAutofit/>
          </a:bodyPr>
          <a:lstStyle/>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近期，我对以太坊平台的10几种已发现安全漏洞进行了分析和总结，并给予开发者一些友好建议。下面选择一部分典型问题进行描述：</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0" name="文本框 49"/>
          <p:cNvSpPr txBox="1"/>
          <p:nvPr/>
        </p:nvSpPr>
        <p:spPr>
          <a:xfrm>
            <a:off x="410210" y="2535555"/>
            <a:ext cx="10181590" cy="740410"/>
          </a:xfrm>
          <a:prstGeom prst="rect">
            <a:avLst/>
          </a:prstGeom>
          <a:noFill/>
        </p:spPr>
        <p:txBody>
          <a:bodyPr vert="horz" wrap="square" lIns="0" tIns="0" rIns="0" bIns="0" numCol="1" anchor="t">
            <a:noAutofit/>
          </a:bodyPr>
          <a:lstStyle/>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对于最近有人报道的关于铸币函数Mint的高危漏洞问题进行分析，我们认为mint函数不一定导致恶意增发。对以太坊市值</a:t>
            </a: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Top500</a:t>
            </a: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的代币合约进行了审计，发现有107个合约使用的mint函数，可使代币发起方实现代币的无限增发。</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1559497" y="3701029"/>
            <a:ext cx="7128792" cy="1389392"/>
          </a:xfrm>
          <a:prstGeom prst="rect">
            <a:avLst/>
          </a:prstGeom>
          <a:noFill/>
        </p:spPr>
      </p:pic>
      <p:sp>
        <p:nvSpPr>
          <p:cNvPr id="52" name="文本框 51"/>
          <p:cNvSpPr txBox="1"/>
          <p:nvPr/>
        </p:nvSpPr>
        <p:spPr>
          <a:xfrm>
            <a:off x="530776" y="5513672"/>
            <a:ext cx="10148570" cy="740410"/>
          </a:xfrm>
          <a:prstGeom prst="rect">
            <a:avLst/>
          </a:prstGeom>
          <a:noFill/>
        </p:spPr>
        <p:txBody>
          <a:bodyPr vert="horz" wrap="square" lIns="0" tIns="0" rIns="0" bIns="0" numCol="1" anchor="t">
            <a:noAutofit/>
          </a:bodyPr>
          <a:lstStyle/>
          <a:p>
            <a:pPr marL="0" indent="0" algn="l" defTabSz="508000" eaLnBrk="0" fontAlgn="auto" latinLnBrk="0">
              <a:lnSpc>
                <a:spcPct val="15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随即将此情况与交易所进行了及时反馈，通过跟项目方和交易所的沟通发现，并不是所有的铸币函数都是高危漏洞，有的合约使用该函数是因为代币发起方项目必不可少的功能需求。当然，也不排除有的项目方会利用该函数恶意增发的可能。</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915670" y="6032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302895" y="1022350"/>
            <a:ext cx="11077575" cy="830580"/>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just" defTabSz="508000" fontAlgn="auto">
              <a:lnSpc>
                <a:spcPct val="100000"/>
              </a:lnSpc>
              <a:spcBef>
                <a:spcPts val="0"/>
              </a:spcBef>
              <a:spcAft>
                <a:spcPts val="0"/>
              </a:spcAft>
              <a:buFontTx/>
              <a:buNone/>
            </a:pPr>
            <a:endParaRPr lang="ko-KR" altLang="en-US" sz="4800" b="1"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7" name="文本框 46"/>
          <p:cNvSpPr txBox="1"/>
          <p:nvPr/>
        </p:nvSpPr>
        <p:spPr>
          <a:xfrm>
            <a:off x="3810000" y="2286000"/>
            <a:ext cx="4572635" cy="27749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48" name="文本框 47"/>
          <p:cNvSpPr txBox="1"/>
          <p:nvPr/>
        </p:nvSpPr>
        <p:spPr>
          <a:xfrm>
            <a:off x="410210" y="956310"/>
            <a:ext cx="4573905" cy="417195"/>
          </a:xfrm>
          <a:prstGeom prst="rect">
            <a:avLst/>
          </a:prstGeom>
          <a:noFill/>
        </p:spPr>
        <p:txBody>
          <a:bodyPr vert="horz" wrap="square" lIns="0" tIns="0" rIns="0" bIns="0" numCol="1" anchor="t">
            <a:noAutofit/>
          </a:bodyPr>
          <a:lstStyle/>
          <a:p>
            <a:pPr marL="0" indent="0" algn="l" defTabSz="914400" eaLnBrk="0" fontAlgn="auto" latinLnBrk="0" hangingPunct="0">
              <a:lnSpc>
                <a:spcPct val="150000"/>
              </a:lnSpc>
              <a:spcBef>
                <a:spcPts val="0"/>
              </a:spcBef>
              <a:spcAft>
                <a:spcPts val="0"/>
              </a:spcAft>
              <a:buFontTx/>
              <a:buNone/>
            </a:pPr>
            <a:r>
              <a:rPr lang="en-US" altLang="ko-KR" sz="18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对burn、Destroy漏洞的分析建议：</a:t>
            </a:r>
            <a:endParaRPr lang="ko-KR" altLang="en-US" sz="18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10210" y="947420"/>
            <a:ext cx="9914890" cy="27749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50" name="文本框 49"/>
          <p:cNvSpPr txBox="1"/>
          <p:nvPr/>
        </p:nvSpPr>
        <p:spPr>
          <a:xfrm>
            <a:off x="368935" y="1679575"/>
            <a:ext cx="10181590" cy="494030"/>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使用VaaS区块链智能合约自动化安全审计平台，对以太坊市场市值TOP500代币进行漏洞代码形式化验证，发现29个代币合约使用destory()，burn()或类似的功能函数，可使代币发起方自由的控制销毁用户地址代币余额。</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2" name="文本框 51"/>
          <p:cNvSpPr txBox="1"/>
          <p:nvPr/>
        </p:nvSpPr>
        <p:spPr>
          <a:xfrm>
            <a:off x="526415" y="4796790"/>
            <a:ext cx="10148570" cy="494030"/>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我认为存在该函数的代币合约，代币发起方的确可以自由的控制销毁用户地址余额。但是如果在代币出现重大风险的时候或者某个账户失控的时候，控制该用户币的流通，减少损失。</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1310005" y="2729230"/>
            <a:ext cx="8192135" cy="1467485"/>
          </a:xfrm>
          <a:prstGeom prst="rect">
            <a:avLst/>
          </a:prstGeom>
          <a:noFill/>
        </p:spPr>
      </p:pic>
    </p:spTree>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915670" y="6032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302895" y="1022350"/>
            <a:ext cx="11077575" cy="830580"/>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just" defTabSz="508000" fontAlgn="auto">
              <a:lnSpc>
                <a:spcPct val="100000"/>
              </a:lnSpc>
              <a:spcBef>
                <a:spcPts val="0"/>
              </a:spcBef>
              <a:spcAft>
                <a:spcPts val="0"/>
              </a:spcAft>
              <a:buFontTx/>
              <a:buNone/>
            </a:pPr>
            <a:endParaRPr lang="ko-KR" altLang="en-US" sz="4800" b="1"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7" name="文本框 46"/>
          <p:cNvSpPr txBox="1"/>
          <p:nvPr/>
        </p:nvSpPr>
        <p:spPr>
          <a:xfrm>
            <a:off x="3810000" y="2286000"/>
            <a:ext cx="4572635" cy="27749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48" name="文本框 47"/>
          <p:cNvSpPr txBox="1"/>
          <p:nvPr/>
        </p:nvSpPr>
        <p:spPr>
          <a:xfrm>
            <a:off x="410210" y="956310"/>
            <a:ext cx="4572635" cy="415925"/>
          </a:xfrm>
          <a:prstGeom prst="rect">
            <a:avLst/>
          </a:prstGeom>
          <a:noFill/>
        </p:spPr>
        <p:txBody>
          <a:bodyPr vert="horz" wrap="square" lIns="0" tIns="0" rIns="0" bIns="0" anchor="t">
            <a:noAutofit/>
          </a:bodyPr>
          <a:lstStyle/>
          <a:p>
            <a:pPr marL="0" indent="0" algn="l" defTabSz="914400" eaLnBrk="0" fontAlgn="auto" latinLnBrk="0" hangingPunct="0">
              <a:lnSpc>
                <a:spcPct val="15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49" name="文本框 48"/>
          <p:cNvSpPr txBox="1"/>
          <p:nvPr/>
        </p:nvSpPr>
        <p:spPr>
          <a:xfrm>
            <a:off x="410210" y="947420"/>
            <a:ext cx="9914890" cy="27749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50" name="文本框 49"/>
          <p:cNvSpPr txBox="1"/>
          <p:nvPr/>
        </p:nvSpPr>
        <p:spPr>
          <a:xfrm>
            <a:off x="360680" y="1363980"/>
            <a:ext cx="10180955" cy="98615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以太坊ERC20代币标准，用户可以通过approve函数授权第三方帐户为其管理指定额度的代币。但用户在变换指定额度操作过程中，可能存在二义性，导致多次授权。比如：用户A授权用户B使用100代币额度，后来用户A要改变授权额度为50代币，用户A通过approve函数授权为50代币过程中，用户B可能刚好提取了100代币，从而导致用户B可以再提取50代币。</a:t>
            </a:r>
            <a:endParaRPr lang="ko-KR" altLang="en-US" sz="1800" b="0" strike="noStrike" cap="none" dirty="0" smtClean="0">
              <a:latin typeface="Calibri" panose="020F0502020204030204" charset="0"/>
              <a:ea typeface="宋体" panose="02010600030101010101" pitchFamily="2" charset="-122"/>
            </a:endParaRPr>
          </a:p>
        </p:txBody>
      </p:sp>
      <p:sp>
        <p:nvSpPr>
          <p:cNvPr id="52" name="文本框 51"/>
          <p:cNvSpPr txBox="1"/>
          <p:nvPr/>
        </p:nvSpPr>
        <p:spPr>
          <a:xfrm>
            <a:off x="485140" y="5503545"/>
            <a:ext cx="10148570" cy="740410"/>
          </a:xfrm>
          <a:prstGeom prst="rect">
            <a:avLst/>
          </a:prstGeom>
          <a:noFill/>
        </p:spPr>
        <p:txBody>
          <a:bodyPr vert="horz" wrap="square" lIns="0" tIns="0" rIns="0" bIns="0" numCol="1" anchor="t">
            <a:noAutofit/>
          </a:bodyPr>
          <a:lstStyle/>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为了避免二义性的授权操作，给出建议:</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i. 在更改授权之前，需通过approve函数设置授权代币数量为0.确认代币未被提取后，再进行授权更改。</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r>
              <a:rPr lang="en-US" altLang="ko-KR" sz="1600" b="0" strike="noStrike" cap="none" dirty="0" smtClean="0">
                <a:ln w="9525" cap="flat" cmpd="sng">
                  <a:noFill/>
                </a:ln>
                <a:latin typeface="微软雅黑" panose="020B0503020204020204" pitchFamily="34" charset="-122"/>
                <a:ea typeface="微软雅黑" panose="020B0503020204020204" pitchFamily="34" charset="-122"/>
              </a:rPr>
              <a:t>ii. 建议代币智能合约开发使用increaseApproval和decreaseApproval函数，进行授权更改操作。</a:t>
            </a:r>
            <a:endParaRPr lang="ko-KR" altLang="en-US" sz="16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53" name="文本框 52"/>
          <p:cNvSpPr txBox="1"/>
          <p:nvPr/>
        </p:nvSpPr>
        <p:spPr>
          <a:xfrm>
            <a:off x="407035" y="820420"/>
            <a:ext cx="4906645" cy="417195"/>
          </a:xfrm>
          <a:prstGeom prst="rect">
            <a:avLst/>
          </a:prstGeom>
          <a:noFill/>
        </p:spPr>
        <p:txBody>
          <a:bodyPr vert="horz" wrap="square" lIns="0" tIns="0" rIns="0" bIns="0" numCol="1" anchor="t">
            <a:noAutofit/>
          </a:bodyPr>
          <a:lstStyle/>
          <a:p>
            <a:pPr marL="0" indent="0" algn="l" defTabSz="914400" eaLnBrk="0" fontAlgn="auto" latinLnBrk="0" hangingPunct="0">
              <a:lnSpc>
                <a:spcPct val="150000"/>
              </a:lnSpc>
              <a:spcBef>
                <a:spcPts val="0"/>
              </a:spcBef>
              <a:spcAft>
                <a:spcPts val="0"/>
              </a:spcAft>
              <a:buFontTx/>
              <a:buNone/>
            </a:pPr>
            <a:r>
              <a:rPr lang="en-US" altLang="ko-KR" sz="18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对以太坊ERC20代币approve函数使用建议：</a:t>
            </a:r>
            <a:endParaRPr lang="ko-KR" altLang="en-US" sz="18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1624965" y="2501900"/>
            <a:ext cx="7477760" cy="2820035"/>
          </a:xfrm>
          <a:prstGeom prst="rect">
            <a:avLst/>
          </a:prstGeom>
          <a:noFill/>
        </p:spPr>
      </p:pic>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3845" cy="598805"/>
          </a:xfrm>
          <a:prstGeom prst="rect">
            <a:avLst/>
          </a:prstGeom>
          <a:ln w="12700" cap="flat" cmpd="sng">
            <a:miter lim="800000"/>
          </a:ln>
        </p:spPr>
        <p:txBody>
          <a:bodyPr vert="horz" wrap="square" lIns="45720" tIns="45720" rIns="45720" bIns="45720" anchor="t">
            <a:normAutofit fontScale="92500"/>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什么是形式化验证</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882650" y="743652"/>
            <a:ext cx="8552180" cy="90691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numCol="1" anchor="t">
            <a:spAutoFit/>
          </a:bodyPr>
          <a:lstStyle/>
          <a:p>
            <a:pPr marL="0" indent="0" algn="l" defTabSz="914400" eaLnBrk="0" fontAlgn="auto" latinLnBrk="0" hangingPunct="0">
              <a:lnSpc>
                <a:spcPct val="150000"/>
              </a:lnSpc>
              <a:spcBef>
                <a:spcPts val="0"/>
              </a:spcBef>
              <a:spcAft>
                <a:spcPts val="0"/>
              </a:spcAft>
              <a:buFontTx/>
              <a:buNone/>
            </a:pPr>
            <a:r>
              <a:rPr lang="en-US" altLang="ko-KR" sz="4000" b="0" strike="noStrike" cap="none" dirty="0" err="1" smtClean="0">
                <a:ln w="9525" cap="flat" cmpd="sng">
                  <a:noFill/>
                </a:ln>
                <a:latin typeface="微软雅黑" panose="020B0503020204020204" pitchFamily="34" charset="-122"/>
                <a:ea typeface="微软雅黑" panose="020B0503020204020204" pitchFamily="34" charset="-122"/>
              </a:rPr>
              <a:t>一、形式化验证的定义、原理</a:t>
            </a:r>
            <a:endParaRPr lang="ko-KR" altLang="en-US" sz="40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2" name="文本框 1"/>
          <p:cNvSpPr txBox="1"/>
          <p:nvPr/>
        </p:nvSpPr>
        <p:spPr>
          <a:xfrm>
            <a:off x="1600988" y="2004501"/>
            <a:ext cx="9173845" cy="42473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zh-CN" sz="2400" dirty="0"/>
              <a:t>形式化验证（</a:t>
            </a:r>
            <a:r>
              <a:rPr lang="en-US" altLang="zh-CN" sz="2400" dirty="0"/>
              <a:t>Formal verification</a:t>
            </a:r>
            <a:r>
              <a:rPr lang="zh-CN" altLang="zh-CN" sz="2400" dirty="0"/>
              <a:t>）用逻辑语言来描述智能合约的规范和代码，通过严谨的数学推演来检查给定的系统代码是否满足规范要求。如果满足，说明智能合约程序正确的实现了用户的需求。而通常的做法，需要人工方式对智能合约代码和规范进行形式化的描述，这样对人的要求太高，验证效率较低。为了解决此问题，</a:t>
            </a:r>
            <a:r>
              <a:rPr lang="zh-CN" altLang="zh-CN" sz="2400" dirty="0" smtClean="0"/>
              <a:t>我探索</a:t>
            </a:r>
            <a:r>
              <a:rPr lang="zh-CN" altLang="zh-CN" sz="2400" dirty="0"/>
              <a:t>了一套方法，提高形式化验证的自动化能力，并且实现了同时支持以太坊和</a:t>
            </a:r>
            <a:r>
              <a:rPr lang="en-US" altLang="zh-CN" sz="2400" dirty="0"/>
              <a:t>EOS</a:t>
            </a:r>
            <a:r>
              <a:rPr lang="zh-CN" altLang="zh-CN" sz="2400" dirty="0"/>
              <a:t>的高度自动化的形式化验证平台</a:t>
            </a:r>
            <a:r>
              <a:rPr lang="en-US" altLang="zh-CN" sz="2400" dirty="0" err="1"/>
              <a:t>VaaS</a:t>
            </a:r>
            <a:r>
              <a:rPr lang="zh-CN" altLang="zh-CN" sz="2400" dirty="0"/>
              <a:t>。</a:t>
            </a: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915670" y="6032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47" name="文本框 46"/>
          <p:cNvSpPr txBox="1"/>
          <p:nvPr/>
        </p:nvSpPr>
        <p:spPr>
          <a:xfrm>
            <a:off x="3810000" y="2286000"/>
            <a:ext cx="4572635" cy="27749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48" name="文本框 47"/>
          <p:cNvSpPr txBox="1"/>
          <p:nvPr/>
        </p:nvSpPr>
        <p:spPr>
          <a:xfrm>
            <a:off x="410210" y="956310"/>
            <a:ext cx="4572635" cy="415925"/>
          </a:xfrm>
          <a:prstGeom prst="rect">
            <a:avLst/>
          </a:prstGeom>
          <a:noFill/>
        </p:spPr>
        <p:txBody>
          <a:bodyPr vert="horz" wrap="square" lIns="0" tIns="0" rIns="0" bIns="0" anchor="t">
            <a:noAutofit/>
          </a:bodyPr>
          <a:lstStyle/>
          <a:p>
            <a:pPr marL="0" indent="0" algn="l" defTabSz="914400" eaLnBrk="0" fontAlgn="auto" latinLnBrk="0" hangingPunct="0">
              <a:lnSpc>
                <a:spcPct val="15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49" name="文本框 48"/>
          <p:cNvSpPr txBox="1"/>
          <p:nvPr/>
        </p:nvSpPr>
        <p:spPr>
          <a:xfrm>
            <a:off x="410210" y="947420"/>
            <a:ext cx="9914890" cy="27749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50" name="文本框 49"/>
          <p:cNvSpPr txBox="1"/>
          <p:nvPr/>
        </p:nvSpPr>
        <p:spPr>
          <a:xfrm>
            <a:off x="1373564" y="2345689"/>
            <a:ext cx="9361040" cy="986155"/>
          </a:xfrm>
          <a:prstGeom prst="rect">
            <a:avLst/>
          </a:prstGeom>
          <a:noFill/>
        </p:spPr>
        <p:txBody>
          <a:bodyPr vert="horz" wrap="square" lIns="0" tIns="0" rIns="0" bIns="0" anchor="t">
            <a:noAutofit/>
          </a:bodyPr>
          <a:lstStyle/>
          <a:p>
            <a:pPr marL="0" indent="0" algn="l" defTabSz="508000" eaLnBrk="0" fontAlgn="auto" latinLnBrk="0">
              <a:lnSpc>
                <a:spcPct val="150000"/>
              </a:lnSpc>
              <a:spcBef>
                <a:spcPts val="0"/>
              </a:spcBef>
              <a:spcAft>
                <a:spcPts val="0"/>
              </a:spcAft>
              <a:buFontTx/>
              <a:buNone/>
            </a:pPr>
            <a:r>
              <a:rPr lang="en-US" altLang="ko-KR" b="0" strike="noStrike" cap="none" spc="100" dirty="0" smtClean="0">
                <a:ln w="9525" cap="flat" cmpd="sng">
                  <a:noFill/>
                </a:ln>
                <a:latin typeface="微软雅黑" panose="020B0503020204020204" pitchFamily="34" charset="-122"/>
                <a:ea typeface="微软雅黑" panose="020B0503020204020204" pitchFamily="34" charset="-122"/>
              </a:rPr>
              <a:t>以太坊ERC20代币标准，用户可以通过approve函数授权第三方帐户为其管理指定额度的代币。但用户在变换指定额度操作过程中，可能存在二义性，导致多次授权。比如：用户A授权用户B使用100代币额度，后来用户A要改变授权额度为50代币，用户A通过approve函数授权为50代币过程中，用户B可能刚好提取了100代币，从而导致用户B可以再提取50代币。</a:t>
            </a:r>
            <a:endParaRPr lang="ko-KR" altLang="en-US" b="0" strike="noStrike" cap="none" spc="100" dirty="0" smtClean="0">
              <a:latin typeface="Calibri" panose="020F0502020204030204" charset="0"/>
              <a:ea typeface="宋体" panose="02010600030101010101" pitchFamily="2" charset="-122"/>
            </a:endParaRPr>
          </a:p>
        </p:txBody>
      </p:sp>
      <p:sp>
        <p:nvSpPr>
          <p:cNvPr id="52" name="文本框 51"/>
          <p:cNvSpPr txBox="1"/>
          <p:nvPr/>
        </p:nvSpPr>
        <p:spPr>
          <a:xfrm>
            <a:off x="485140" y="5503545"/>
            <a:ext cx="10147935" cy="277495"/>
          </a:xfrm>
          <a:prstGeom prst="rect">
            <a:avLst/>
          </a:prstGeom>
          <a:noFill/>
        </p:spPr>
        <p:txBody>
          <a:bodyPr vert="horz" wrap="square" lIns="0" tIns="0" rIns="0" bIns="0" anchor="t">
            <a:noAutofit/>
          </a:bodyPr>
          <a:lstStyle/>
          <a:p>
            <a:pPr marL="0" indent="0" algn="l" defTabSz="508000" eaLnBrk="0" fontAlgn="auto" latinLnBrk="0">
              <a:lnSpc>
                <a:spcPct val="100000"/>
              </a:lnSpc>
              <a:spcBef>
                <a:spcPts val="0"/>
              </a:spcBef>
              <a:spcAft>
                <a:spcPts val="0"/>
              </a:spcAft>
              <a:buFontTx/>
              <a:buNone/>
            </a:pPr>
            <a:endParaRPr lang="ko-KR" altLang="en-US" sz="1800" b="0" strike="noStrike" cap="none" dirty="0" smtClean="0">
              <a:latin typeface="Calibri" panose="020F0502020204030204" charset="0"/>
              <a:ea typeface="宋体" panose="02010600030101010101" pitchFamily="2" charset="-122"/>
            </a:endParaRPr>
          </a:p>
        </p:txBody>
      </p:sp>
      <p:sp>
        <p:nvSpPr>
          <p:cNvPr id="53" name="文本框 52"/>
          <p:cNvSpPr txBox="1"/>
          <p:nvPr/>
        </p:nvSpPr>
        <p:spPr>
          <a:xfrm>
            <a:off x="742950" y="1167130"/>
            <a:ext cx="4906645" cy="417195"/>
          </a:xfrm>
          <a:prstGeom prst="rect">
            <a:avLst/>
          </a:prstGeom>
          <a:noFill/>
        </p:spPr>
        <p:txBody>
          <a:bodyPr vert="horz" wrap="square" lIns="0" tIns="0" rIns="0" bIns="0" numCol="1" anchor="t">
            <a:noAutofit/>
          </a:bodyPr>
          <a:lstStyle/>
          <a:p>
            <a:pPr marL="0" indent="0" algn="l" defTabSz="914400" eaLnBrk="0" fontAlgn="auto" latinLnBrk="0" hangingPunct="0">
              <a:lnSpc>
                <a:spcPct val="150000"/>
              </a:lnSpc>
              <a:spcBef>
                <a:spcPts val="0"/>
              </a:spcBef>
              <a:spcAft>
                <a:spcPts val="0"/>
              </a:spcAft>
              <a:buFontTx/>
              <a:buNone/>
            </a:pPr>
            <a:r>
              <a:rPr lang="en-US" altLang="ko-KR" sz="2400" b="1" strike="noStrike" cap="none" dirty="0" err="1" smtClean="0">
                <a:ln w="9525" cap="flat" cmpd="sng">
                  <a:noFill/>
                </a:ln>
                <a:solidFill>
                  <a:srgbClr val="FF0000"/>
                </a:solidFill>
                <a:latin typeface="微软雅黑" panose="020B0503020204020204" pitchFamily="34" charset="-122"/>
                <a:ea typeface="微软雅黑" panose="020B0503020204020204" pitchFamily="34" charset="-122"/>
              </a:rPr>
              <a:t>对交易所USDT充提问题的分析</a:t>
            </a:r>
            <a:r>
              <a:rPr lang="en-US" altLang="ko-KR"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a:t>
            </a:r>
            <a:endParaRPr lang="ko-KR" altLang="en-US" sz="2400" b="1"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VaaS平台</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a:off x="185420" y="1270"/>
              <a:ext cx="655320" cy="596900"/>
              <a:chOff x="185420" y="1270"/>
              <a:chExt cx="655320" cy="596900"/>
            </a:xfrm>
            <a:solidFill>
              <a:schemeClr val="accent2">
                <a:lumMod val="60000"/>
                <a:lumOff val="40000"/>
              </a:schemeClr>
            </a:solidFill>
          </p:grpSpPr>
          <p:sp>
            <p:nvSpPr>
              <p:cNvPr id="32" name="矩形 31"/>
              <p:cNvSpPr/>
              <p:nvPr/>
            </p:nvSpPr>
            <p:spPr>
              <a:xfrm rot="21600000" flipV="1">
                <a:off x="191770" y="127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127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a:off x="87630" y="1270"/>
              <a:ext cx="655320" cy="596900"/>
              <a:chOff x="87630" y="1270"/>
              <a:chExt cx="655320" cy="596900"/>
            </a:xfrm>
            <a:solidFill>
              <a:schemeClr val="accent2"/>
            </a:solidFill>
          </p:grpSpPr>
          <p:sp>
            <p:nvSpPr>
              <p:cNvPr id="29" name="矩形 28"/>
              <p:cNvSpPr/>
              <p:nvPr/>
            </p:nvSpPr>
            <p:spPr>
              <a:xfrm rot="21600000" flipV="1">
                <a:off x="94615" y="127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127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a:off x="-19685" y="1270"/>
              <a:ext cx="655320" cy="596900"/>
              <a:chOff x="-19685" y="1270"/>
              <a:chExt cx="655320" cy="596900"/>
            </a:xfrm>
          </p:grpSpPr>
          <p:sp>
            <p:nvSpPr>
              <p:cNvPr id="4" name="矩形 3"/>
              <p:cNvSpPr/>
              <p:nvPr/>
            </p:nvSpPr>
            <p:spPr>
              <a:xfrm rot="21600000" flipV="1">
                <a:off x="-12700" y="127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127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635635" y="836712"/>
            <a:ext cx="11077575" cy="2215991"/>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en-US" altLang="ko-KR" sz="4400" b="0" strike="noStrike" cap="none" dirty="0" smtClean="0">
                <a:ln w="9525" cap="flat" cmpd="sng">
                  <a:noFill/>
                </a:ln>
                <a:latin typeface="微软雅黑" panose="020B0503020204020204" pitchFamily="34" charset="-122"/>
                <a:ea typeface="微软雅黑" panose="020B0503020204020204" pitchFamily="34" charset="-122"/>
              </a:rPr>
              <a:t>四、VaaS系统架构</a:t>
            </a:r>
            <a:endParaRPr lang="ko-KR" altLang="en-US" sz="4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48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47" name="图片 46"/>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2421890" y="2335530"/>
            <a:ext cx="7454900" cy="4088130"/>
          </a:xfrm>
          <a:prstGeom prst="rect">
            <a:avLst/>
          </a:prstGeom>
          <a:noFill/>
        </p:spPr>
      </p:pic>
    </p:spTree>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VaaS平台</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a:off x="185420" y="1270"/>
              <a:ext cx="655320" cy="596900"/>
              <a:chOff x="185420" y="1270"/>
              <a:chExt cx="655320" cy="596900"/>
            </a:xfrm>
            <a:solidFill>
              <a:schemeClr val="accent2">
                <a:lumMod val="60000"/>
                <a:lumOff val="40000"/>
              </a:schemeClr>
            </a:solidFill>
          </p:grpSpPr>
          <p:sp>
            <p:nvSpPr>
              <p:cNvPr id="32" name="矩形 31"/>
              <p:cNvSpPr/>
              <p:nvPr/>
            </p:nvSpPr>
            <p:spPr>
              <a:xfrm rot="21600000" flipV="1">
                <a:off x="191770" y="127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127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a:off x="87630" y="1270"/>
              <a:ext cx="655320" cy="596900"/>
              <a:chOff x="87630" y="1270"/>
              <a:chExt cx="655320" cy="596900"/>
            </a:xfrm>
            <a:solidFill>
              <a:schemeClr val="accent2"/>
            </a:solidFill>
          </p:grpSpPr>
          <p:sp>
            <p:nvSpPr>
              <p:cNvPr id="29" name="矩形 28"/>
              <p:cNvSpPr/>
              <p:nvPr/>
            </p:nvSpPr>
            <p:spPr>
              <a:xfrm rot="21600000" flipV="1">
                <a:off x="94615" y="127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127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a:off x="-19685" y="1270"/>
              <a:ext cx="655320" cy="596900"/>
              <a:chOff x="-19685" y="1270"/>
              <a:chExt cx="655320" cy="596900"/>
            </a:xfrm>
          </p:grpSpPr>
          <p:sp>
            <p:nvSpPr>
              <p:cNvPr id="4" name="矩形 3"/>
              <p:cNvSpPr/>
              <p:nvPr/>
            </p:nvSpPr>
            <p:spPr>
              <a:xfrm rot="21600000" flipV="1">
                <a:off x="-12700" y="127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127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469900" y="955040"/>
            <a:ext cx="11077575" cy="2123658"/>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508000" eaLnBrk="0" fontAlgn="auto" latinLnBrk="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【VaaS平台支持EOS的区块链智能合约形式化验证，产品演示】</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     </a:t>
            </a:r>
            <a:r>
              <a:rPr lang="en-US" altLang="ko-KR" sz="2400" b="0" strike="noStrike" cap="none" dirty="0" err="1" smtClean="0">
                <a:ln w="9525" cap="flat" cmpd="sng">
                  <a:noFill/>
                </a:ln>
                <a:latin typeface="微软雅黑" panose="020B0503020204020204" pitchFamily="34" charset="-122"/>
                <a:ea typeface="微软雅黑" panose="020B0503020204020204" pitchFamily="34" charset="-122"/>
              </a:rPr>
              <a:t>链接：https</a:t>
            </a: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://v.qq.com/x/page/q0706vhy82e.html</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2400" b="1" strike="noStrike" cap="none" dirty="0" smtClean="0">
              <a:ln w="9525" cap="flat" cmpd="sng">
                <a:noFill/>
              </a:ln>
              <a:latin typeface="宋体" panose="02010600030101010101" pitchFamily="2" charset="-122"/>
              <a:ea typeface="宋体" panose="02010600030101010101" pitchFamily="2" charset="-122"/>
            </a:endParaRPr>
          </a:p>
          <a:p>
            <a:pPr marL="0" indent="0" algn="l" defTabSz="914400" eaLnBrk="0" fontAlgn="auto" latinLnBrk="0" hangingPunct="0">
              <a:lnSpc>
                <a:spcPct val="150000"/>
              </a:lnSpc>
              <a:spcBef>
                <a:spcPts val="0"/>
              </a:spcBef>
              <a:spcAft>
                <a:spcPts val="0"/>
              </a:spcAft>
              <a:buFontTx/>
              <a:buNone/>
            </a:pP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47" name="图片 46"/>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2043113" y="2320667"/>
            <a:ext cx="8230870" cy="4306570"/>
          </a:xfrm>
          <a:prstGeom prst="rect">
            <a:avLst/>
          </a:prstGeom>
          <a:noFill/>
        </p:spPr>
      </p:pic>
    </p:spTree>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4480" cy="59944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VaaS平台</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a:off x="185420" y="1270"/>
              <a:ext cx="655320" cy="596900"/>
              <a:chOff x="185420" y="1270"/>
              <a:chExt cx="655320" cy="596900"/>
            </a:xfrm>
            <a:solidFill>
              <a:schemeClr val="accent2">
                <a:lumMod val="60000"/>
                <a:lumOff val="40000"/>
              </a:schemeClr>
            </a:solidFill>
          </p:grpSpPr>
          <p:sp>
            <p:nvSpPr>
              <p:cNvPr id="32" name="矩形 31"/>
              <p:cNvSpPr/>
              <p:nvPr/>
            </p:nvSpPr>
            <p:spPr>
              <a:xfrm rot="21600000" flipV="1">
                <a:off x="191770" y="127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127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a:off x="87630" y="1270"/>
              <a:ext cx="655320" cy="596900"/>
              <a:chOff x="87630" y="1270"/>
              <a:chExt cx="655320" cy="596900"/>
            </a:xfrm>
            <a:solidFill>
              <a:schemeClr val="accent2"/>
            </a:solidFill>
          </p:grpSpPr>
          <p:sp>
            <p:nvSpPr>
              <p:cNvPr id="29" name="矩形 28"/>
              <p:cNvSpPr/>
              <p:nvPr/>
            </p:nvSpPr>
            <p:spPr>
              <a:xfrm rot="21600000" flipV="1">
                <a:off x="94615" y="127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127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a:off x="-19685" y="1270"/>
              <a:ext cx="655320" cy="596900"/>
              <a:chOff x="-19685" y="1270"/>
              <a:chExt cx="655320" cy="596900"/>
            </a:xfrm>
          </p:grpSpPr>
          <p:sp>
            <p:nvSpPr>
              <p:cNvPr id="4" name="矩形 3"/>
              <p:cNvSpPr/>
              <p:nvPr/>
            </p:nvSpPr>
            <p:spPr>
              <a:xfrm rot="21600000" flipV="1">
                <a:off x="-12700" y="127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127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469900" y="955040"/>
            <a:ext cx="11077575" cy="2123658"/>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508000" eaLnBrk="0" fontAlgn="auto" latinLnBrk="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【VaaS平台支持ETH的区块链智能合约形式化验证，产品演示】</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      </a:t>
            </a:r>
            <a:r>
              <a:rPr lang="en-US" altLang="ko-KR" sz="2400" b="0" strike="noStrike" cap="none" dirty="0" err="1" smtClean="0">
                <a:ln w="9525" cap="flat" cmpd="sng">
                  <a:noFill/>
                </a:ln>
                <a:latin typeface="微软雅黑" panose="020B0503020204020204" pitchFamily="34" charset="-122"/>
                <a:ea typeface="微软雅黑" panose="020B0503020204020204" pitchFamily="34" charset="-122"/>
              </a:rPr>
              <a:t>链接：https</a:t>
            </a: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://v.qq.com/x/page/t0706lgfe3l.html</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508000" eaLnBrk="0" fontAlgn="auto" latinLnBrk="0">
              <a:lnSpc>
                <a:spcPct val="100000"/>
              </a:lnSpc>
              <a:spcBef>
                <a:spcPts val="0"/>
              </a:spcBef>
              <a:spcAft>
                <a:spcPts val="0"/>
              </a:spcAft>
              <a:buFontTx/>
              <a:buNone/>
            </a:pPr>
            <a:endParaRPr lang="ko-KR" altLang="en-US" sz="2400" b="1" strike="noStrike" cap="none" dirty="0" smtClean="0">
              <a:ln w="9525" cap="flat" cmpd="sng">
                <a:noFill/>
              </a:ln>
              <a:latin typeface="宋体" panose="02010600030101010101" pitchFamily="2" charset="-122"/>
              <a:ea typeface="宋体" panose="02010600030101010101" pitchFamily="2" charset="-122"/>
            </a:endParaRPr>
          </a:p>
          <a:p>
            <a:pPr marL="0" indent="0" algn="l" defTabSz="914400" eaLnBrk="0" fontAlgn="auto" latinLnBrk="0" hangingPunct="0">
              <a:lnSpc>
                <a:spcPct val="150000"/>
              </a:lnSpc>
              <a:spcBef>
                <a:spcPts val="0"/>
              </a:spcBef>
              <a:spcAft>
                <a:spcPts val="0"/>
              </a:spcAft>
              <a:buFontTx/>
              <a:buNone/>
            </a:pP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p:txBody>
      </p:sp>
      <p:pic>
        <p:nvPicPr>
          <p:cNvPr id="47" name="图片 46"/>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708250" y="2313305"/>
            <a:ext cx="8230870" cy="4344670"/>
          </a:xfrm>
          <a:prstGeom prst="rect">
            <a:avLst/>
          </a:prstGeom>
          <a:noFill/>
        </p:spPr>
      </p:pic>
    </p:spTree>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7365" cy="63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3845" cy="59880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1675" cy="370205"/>
            <a:chOff x="9961245" y="6488430"/>
            <a:chExt cx="1971675" cy="370205"/>
          </a:xfrm>
          <a:solidFill>
            <a:schemeClr val="accent2">
              <a:lumMod val="60000"/>
              <a:lumOff val="40000"/>
            </a:schemeClr>
          </a:solidFill>
        </p:grpSpPr>
        <p:sp>
          <p:nvSpPr>
            <p:cNvPr id="23" name="矩形 22"/>
            <p:cNvSpPr/>
            <p:nvPr/>
          </p:nvSpPr>
          <p:spPr>
            <a:xfrm>
              <a:off x="1021080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1675" cy="370205"/>
            <a:chOff x="10088880" y="6488430"/>
            <a:chExt cx="1971675" cy="370205"/>
          </a:xfrm>
          <a:solidFill>
            <a:schemeClr val="accent2"/>
          </a:solidFill>
        </p:grpSpPr>
        <p:sp>
          <p:nvSpPr>
            <p:cNvPr id="20" name="矩形 19"/>
            <p:cNvSpPr/>
            <p:nvPr/>
          </p:nvSpPr>
          <p:spPr>
            <a:xfrm>
              <a:off x="1033907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1675" cy="370205"/>
            <a:chOff x="10236835" y="6488430"/>
            <a:chExt cx="1971675" cy="370205"/>
          </a:xfrm>
          <a:solidFill>
            <a:schemeClr val="accent2">
              <a:lumMod val="75000"/>
              <a:alpha val="96947"/>
            </a:schemeClr>
          </a:solidFill>
        </p:grpSpPr>
        <p:sp>
          <p:nvSpPr>
            <p:cNvPr id="15" name="矩形 14"/>
            <p:cNvSpPr/>
            <p:nvPr/>
          </p:nvSpPr>
          <p:spPr>
            <a:xfrm>
              <a:off x="1048639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20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060" cy="598170"/>
            <a:chOff x="-19685" y="0"/>
            <a:chExt cx="861060" cy="598170"/>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rot="21600000" flipV="1">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rot="21600000" flipV="1">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rot="21600000" flipV="1">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742950" y="3717032"/>
            <a:ext cx="11077575" cy="1892826"/>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numCol="1" anchor="t">
            <a:spAutoFit/>
          </a:bodyPr>
          <a:lstStyle/>
          <a:p>
            <a:pPr marL="0" indent="0" algn="l" defTabSz="508000" eaLnBrk="0" fontAlgn="auto" latinLnBrk="0">
              <a:lnSpc>
                <a:spcPct val="150000"/>
              </a:lnSpc>
              <a:spcBef>
                <a:spcPts val="0"/>
              </a:spcBef>
              <a:spcAft>
                <a:spcPts val="0"/>
              </a:spcAft>
              <a:buFontTx/>
              <a:buNone/>
            </a:pPr>
            <a:r>
              <a:rPr lang="en-US" altLang="ko-KR" sz="1800" strike="noStrike" cap="none" spc="50" dirty="0" smtClean="0">
                <a:ln w="9525" cap="flat" cmpd="sng">
                  <a:noFill/>
                </a:ln>
                <a:latin typeface="Times New Roman" panose="02020603050405020304" pitchFamily="18" charset="0"/>
                <a:ea typeface="全新硬笔行书简" panose="02010600040101010101" pitchFamily="2" charset="-122"/>
                <a:cs typeface="Times New Roman" panose="02020603050405020304" pitchFamily="18" charset="0"/>
              </a:rPr>
              <a:t>    </a:t>
            </a:r>
            <a:r>
              <a:rPr lang="en-US" altLang="ko-KR" sz="2000" dirty="0">
                <a:latin typeface="Times New Roman" panose="02020603050405020304"/>
                <a:ea typeface="Times New Roman" panose="02020603050405020304"/>
                <a:cs typeface="Times New Roman" panose="02020603050405020304"/>
              </a:rPr>
              <a:t>智能合约安全作为一个关键的链上交易程序，一旦部署将无法撤销。因此，项目方合约开发完成后除了自己做好测试外，选择专业的第三方单位进行安全审计也是很有必要的，因为安全审计公司能多角度分析合约代码，找出开发者容易忽略的问题，做到事先预防安全事件的发生。</a:t>
            </a:r>
            <a:endParaRPr lang="ko-KR" altLang="en-US" sz="2000" dirty="0">
              <a:latin typeface="Times New Roman" panose="02020603050405020304"/>
              <a:ea typeface="Times New Roman" panose="02020603050405020304"/>
              <a:cs typeface="Times New Roman" panose="02020603050405020304"/>
            </a:endParaRPr>
          </a:p>
        </p:txBody>
      </p:sp>
      <p:pic>
        <p:nvPicPr>
          <p:cNvPr id="48" name="图片 47"/>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3672291" y="1196752"/>
            <a:ext cx="4248472" cy="2621093"/>
          </a:xfrm>
          <a:prstGeom prst="rect">
            <a:avLst/>
          </a:prstGeom>
          <a:noFill/>
        </p:spPr>
      </p:pic>
    </p:spTree>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943610" y="118110"/>
            <a:ext cx="2822575" cy="597535"/>
          </a:xfrm>
          <a:prstGeom prst="rect">
            <a:avLst/>
          </a:prstGeom>
          <a:ln w="12700">
            <a:miter lim="400000"/>
          </a:ln>
        </p:spPr>
        <p:txBody>
          <a:bodyPr lIns="45719" rIns="45719">
            <a:normAutofit/>
          </a:bodyPr>
          <a:lstStyle>
            <a:lvl1pPr>
              <a:lnSpc>
                <a:spcPct val="90000"/>
              </a:lnSpc>
              <a:defRPr sz="3200">
                <a:solidFill>
                  <a:srgbClr val="FFFFFF"/>
                </a:solidFill>
                <a:latin typeface="小米兰亭" panose="03000502000000000000" charset="-122"/>
                <a:ea typeface="小米兰亭" panose="03000502000000000000" charset="-122"/>
                <a:cs typeface="小米兰亭" panose="03000502000000000000" charset="-122"/>
                <a:sym typeface="小米兰亭" panose="03000502000000000000" charset="-122"/>
              </a:defRPr>
            </a:lvl1pPr>
          </a:lstStyle>
          <a:p>
            <a:r>
              <a:rPr lang="zh-CN" altLang="en-US" sz="2800" dirty="0" smtClean="0">
                <a:solidFill>
                  <a:schemeClr val="bg2"/>
                </a:solidFill>
                <a:latin typeface="微软雅黑" panose="020B0503020204020204" pitchFamily="34" charset="-122"/>
                <a:ea typeface="微软雅黑" panose="020B0503020204020204" pitchFamily="34" charset="-122"/>
              </a:rPr>
              <a:t>关注我们</a:t>
            </a:r>
          </a:p>
        </p:txBody>
      </p:sp>
      <p:pic>
        <p:nvPicPr>
          <p:cNvPr id="2" name="图片 1"/>
          <p:cNvPicPr>
            <a:picLocks noChangeAspect="1"/>
          </p:cNvPicPr>
          <p:nvPr/>
        </p:nvPicPr>
        <p:blipFill>
          <a:blip r:embed="rId2"/>
          <a:stretch>
            <a:fillRect/>
          </a:stretch>
        </p:blipFill>
        <p:spPr>
          <a:xfrm>
            <a:off x="2141855" y="1504315"/>
            <a:ext cx="3081655" cy="3081655"/>
          </a:xfrm>
          <a:prstGeom prst="rect">
            <a:avLst/>
          </a:prstGeom>
        </p:spPr>
      </p:pic>
      <p:sp>
        <p:nvSpPr>
          <p:cNvPr id="6" name="文本框 5"/>
          <p:cNvSpPr txBox="1"/>
          <p:nvPr/>
        </p:nvSpPr>
        <p:spPr>
          <a:xfrm>
            <a:off x="1911350" y="4992370"/>
            <a:ext cx="360616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rPr>
              <a:t>链安科技公众号二维码</a:t>
            </a:r>
          </a:p>
        </p:txBody>
      </p:sp>
      <p:sp>
        <p:nvSpPr>
          <p:cNvPr id="7" name="文本框 6"/>
          <p:cNvSpPr txBox="1"/>
          <p:nvPr/>
        </p:nvSpPr>
        <p:spPr>
          <a:xfrm>
            <a:off x="7423785" y="4992370"/>
            <a:ext cx="340233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800" b="1">
                <a:sym typeface="Times New Roman" panose="02020603050405020304"/>
              </a:rPr>
              <a:t>客服二维码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620" y="1535569"/>
            <a:ext cx="3024335" cy="3024335"/>
          </a:xfrm>
          <a:prstGeom prst="rect">
            <a:avLst/>
          </a:prstGeom>
        </p:spPr>
      </p:pic>
    </p:spTree>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8000" cy="1270"/>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3845" cy="598805"/>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形式化验证</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2310" cy="370840"/>
            <a:chOff x="9961245" y="6488430"/>
            <a:chExt cx="1972310" cy="370840"/>
          </a:xfrm>
          <a:solidFill>
            <a:schemeClr val="accent2">
              <a:lumMod val="60000"/>
              <a:lumOff val="40000"/>
            </a:schemeClr>
          </a:solidFill>
        </p:grpSpPr>
        <p:sp>
          <p:nvSpPr>
            <p:cNvPr id="23" name="矩形 22"/>
            <p:cNvSpPr/>
            <p:nvPr/>
          </p:nvSpPr>
          <p:spPr>
            <a:xfrm>
              <a:off x="1021080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2310" cy="370840"/>
            <a:chOff x="10088880" y="6488430"/>
            <a:chExt cx="1972310" cy="370840"/>
          </a:xfrm>
          <a:solidFill>
            <a:schemeClr val="accent2"/>
          </a:solidFill>
        </p:grpSpPr>
        <p:sp>
          <p:nvSpPr>
            <p:cNvPr id="20" name="矩形 19"/>
            <p:cNvSpPr/>
            <p:nvPr/>
          </p:nvSpPr>
          <p:spPr>
            <a:xfrm>
              <a:off x="1033907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2310" cy="370840"/>
            <a:chOff x="10236835" y="6488430"/>
            <a:chExt cx="1972310" cy="370840"/>
          </a:xfrm>
          <a:solidFill>
            <a:schemeClr val="accent2">
              <a:lumMod val="75000"/>
              <a:alpha val="95770"/>
            </a:schemeClr>
          </a:solidFill>
        </p:grpSpPr>
        <p:sp>
          <p:nvSpPr>
            <p:cNvPr id="15" name="矩形 14"/>
            <p:cNvSpPr/>
            <p:nvPr/>
          </p:nvSpPr>
          <p:spPr>
            <a:xfrm>
              <a:off x="10486390" y="6488430"/>
              <a:ext cx="1722755" cy="37084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825" cy="37084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840"/>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695" cy="598805"/>
            <a:chOff x="-19685" y="0"/>
            <a:chExt cx="861695" cy="598805"/>
          </a:xfrm>
        </p:grpSpPr>
        <p:grpSp>
          <p:nvGrpSpPr>
            <p:cNvPr id="31" name="组合 30"/>
            <p:cNvGrpSpPr/>
            <p:nvPr/>
          </p:nvGrpSpPr>
          <p:grpSpPr>
            <a:xfrm>
              <a:off x="185420" y="1270"/>
              <a:ext cx="655320" cy="596900"/>
              <a:chOff x="185420" y="1270"/>
              <a:chExt cx="655320" cy="596900"/>
            </a:xfrm>
            <a:solidFill>
              <a:schemeClr val="accent2">
                <a:lumMod val="60000"/>
                <a:lumOff val="40000"/>
              </a:schemeClr>
            </a:solidFill>
          </p:grpSpPr>
          <p:sp>
            <p:nvSpPr>
              <p:cNvPr id="32" name="矩形 31"/>
              <p:cNvSpPr/>
              <p:nvPr/>
            </p:nvSpPr>
            <p:spPr>
              <a:xfrm rot="21600000" flipV="1">
                <a:off x="191770" y="127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127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a:off x="87630" y="1270"/>
              <a:ext cx="655320" cy="596900"/>
              <a:chOff x="87630" y="1270"/>
              <a:chExt cx="655320" cy="596900"/>
            </a:xfrm>
            <a:solidFill>
              <a:schemeClr val="accent2"/>
            </a:solidFill>
          </p:grpSpPr>
          <p:sp>
            <p:nvSpPr>
              <p:cNvPr id="29" name="矩形 28"/>
              <p:cNvSpPr/>
              <p:nvPr/>
            </p:nvSpPr>
            <p:spPr>
              <a:xfrm rot="21600000" flipV="1">
                <a:off x="94615" y="127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127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a:off x="-19685" y="1270"/>
              <a:ext cx="655320" cy="596900"/>
              <a:chOff x="-19685" y="1270"/>
              <a:chExt cx="655320" cy="596900"/>
            </a:xfrm>
          </p:grpSpPr>
          <p:sp>
            <p:nvSpPr>
              <p:cNvPr id="4" name="矩形 3"/>
              <p:cNvSpPr/>
              <p:nvPr/>
            </p:nvSpPr>
            <p:spPr>
              <a:xfrm rot="21600000" flipV="1">
                <a:off x="-12700" y="127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127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1105535" y="720090"/>
            <a:ext cx="2740660" cy="1200150"/>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en-US" altLang="ko-KR" sz="4800" b="0" strike="noStrike" cap="none" dirty="0" smtClean="0">
                <a:ln w="9525" cap="flat" cmpd="sng">
                  <a:noFill/>
                </a:ln>
                <a:latin typeface="微软雅黑" panose="020B0503020204020204" pitchFamily="34" charset="-122"/>
                <a:ea typeface="微软雅黑" panose="020B0503020204020204" pitchFamily="34" charset="-122"/>
              </a:rPr>
              <a:t>案例分析</a:t>
            </a:r>
            <a:endParaRPr lang="ko-KR" altLang="en-US" sz="48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47" name="文本框 46"/>
          <p:cNvSpPr txBox="1"/>
          <p:nvPr/>
        </p:nvSpPr>
        <p:spPr>
          <a:xfrm>
            <a:off x="1615440" y="2684780"/>
            <a:ext cx="9699625" cy="416560"/>
          </a:xfrm>
          <a:prstGeom prst="rect">
            <a:avLst/>
          </a:prstGeom>
          <a:noFill/>
        </p:spPr>
        <p:txBody>
          <a:bodyPr vert="horz" wrap="square" lIns="0" tIns="0" rIns="0" bIns="0" anchor="t">
            <a:noAutofit/>
          </a:bodyPr>
          <a:lstStyle/>
          <a:p>
            <a:pPr marL="0" indent="0" algn="l" defTabSz="914400" eaLnBrk="0" fontAlgn="auto" latinLnBrk="0" hangingPunct="0">
              <a:lnSpc>
                <a:spcPct val="150000"/>
              </a:lnSpc>
              <a:spcBef>
                <a:spcPts val="0"/>
              </a:spcBef>
              <a:spcAft>
                <a:spcPts val="0"/>
              </a:spcAft>
              <a:buFontTx/>
              <a:buNone/>
            </a:pPr>
            <a:endParaRPr lang="ko-KR" altLang="en-US" sz="1800" b="0" strike="noStrike" cap="none" dirty="0" smtClean="0">
              <a:ln w="9525" cap="flat" cmpd="sng">
                <a:noFill/>
              </a:ln>
              <a:latin typeface="宋体" panose="02010600030101010101" pitchFamily="2" charset="-122"/>
              <a:ea typeface="宋体" panose="02010600030101010101" pitchFamily="2" charset="-122"/>
            </a:endParaRPr>
          </a:p>
        </p:txBody>
      </p:sp>
      <p:pic>
        <p:nvPicPr>
          <p:cNvPr id="49" name="图片 48"/>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2667421" y="2202834"/>
            <a:ext cx="6570980" cy="3916680"/>
          </a:xfrm>
          <a:prstGeom prst="rect">
            <a:avLst/>
          </a:prstGeom>
          <a:noFill/>
        </p:spPr>
      </p:pic>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7365" cy="635"/>
          </a:xfrm>
          <a:prstGeom prst="line">
            <a:avLst/>
          </a:prstGeom>
          <a:noFill/>
          <a:ln w="12700" cap="flat" cmpd="sng">
            <a:solidFill>
              <a:schemeClr val="accent2">
                <a:lumMod val="75000"/>
                <a:alpha val="100000"/>
              </a:schemeClr>
            </a:solidFill>
            <a:prstDash val="solid"/>
            <a:miter lim="800000"/>
          </a:ln>
        </p:spPr>
        <p:style>
          <a:lnRef idx="0">
            <a:srgbClr val="FFFFFF"/>
          </a:lnRef>
          <a:fillRef idx="0">
            <a:srgbClr val="FFFFFF"/>
          </a:fillRef>
          <a:effectRef idx="0">
            <a:srgbClr val="FFFFFF"/>
          </a:effectRef>
          <a:fontRef idx="minor"/>
        </p:style>
      </p:cxnSp>
      <p:sp>
        <p:nvSpPr>
          <p:cNvPr id="46" name="标题 45"/>
          <p:cNvSpPr txBox="1"/>
          <p:nvPr/>
        </p:nvSpPr>
        <p:spPr>
          <a:xfrm>
            <a:off x="882650" y="135255"/>
            <a:ext cx="2823210" cy="59817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案例</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1675" cy="370205"/>
            <a:chOff x="9961245" y="6488430"/>
            <a:chExt cx="1971675" cy="370205"/>
          </a:xfrm>
          <a:solidFill>
            <a:schemeClr val="accent2">
              <a:lumMod val="60000"/>
              <a:lumOff val="40000"/>
            </a:schemeClr>
          </a:solidFill>
        </p:grpSpPr>
        <p:sp>
          <p:nvSpPr>
            <p:cNvPr id="23" name="矩形 22"/>
            <p:cNvSpPr/>
            <p:nvPr/>
          </p:nvSpPr>
          <p:spPr>
            <a:xfrm>
              <a:off x="1021080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4" name="等腰三角形 23"/>
            <p:cNvSpPr/>
            <p:nvPr/>
          </p:nvSpPr>
          <p:spPr>
            <a:xfrm>
              <a:off x="996124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9" name="组合 18"/>
          <p:cNvGrpSpPr/>
          <p:nvPr/>
        </p:nvGrpSpPr>
        <p:grpSpPr>
          <a:xfrm>
            <a:off x="10088880" y="6488430"/>
            <a:ext cx="1971675" cy="370205"/>
            <a:chOff x="10088880" y="6488430"/>
            <a:chExt cx="1971675" cy="370205"/>
          </a:xfrm>
          <a:solidFill>
            <a:schemeClr val="accent2"/>
          </a:solidFill>
        </p:grpSpPr>
        <p:sp>
          <p:nvSpPr>
            <p:cNvPr id="20" name="矩形 19"/>
            <p:cNvSpPr/>
            <p:nvPr/>
          </p:nvSpPr>
          <p:spPr>
            <a:xfrm>
              <a:off x="1033907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21" name="等腰三角形 20"/>
            <p:cNvSpPr/>
            <p:nvPr/>
          </p:nvSpPr>
          <p:spPr>
            <a:xfrm>
              <a:off x="10088880"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14" name="组合 13"/>
          <p:cNvGrpSpPr/>
          <p:nvPr/>
        </p:nvGrpSpPr>
        <p:grpSpPr>
          <a:xfrm>
            <a:off x="10236835" y="6488430"/>
            <a:ext cx="1971675" cy="370205"/>
            <a:chOff x="10236835" y="6488430"/>
            <a:chExt cx="1971675" cy="370205"/>
          </a:xfrm>
          <a:solidFill>
            <a:schemeClr val="accent2">
              <a:lumMod val="75000"/>
              <a:alpha val="96947"/>
            </a:schemeClr>
          </a:solidFill>
        </p:grpSpPr>
        <p:sp>
          <p:nvSpPr>
            <p:cNvPr id="15" name="矩形 14"/>
            <p:cNvSpPr/>
            <p:nvPr/>
          </p:nvSpPr>
          <p:spPr>
            <a:xfrm>
              <a:off x="10486390" y="6488430"/>
              <a:ext cx="1722120" cy="370205"/>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16" name="等腰三角形 15"/>
            <p:cNvSpPr/>
            <p:nvPr/>
          </p:nvSpPr>
          <p:spPr>
            <a:xfrm>
              <a:off x="10236835" y="6488430"/>
              <a:ext cx="504190" cy="370205"/>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sp>
        <p:nvSpPr>
          <p:cNvPr id="17" name="文本框 16"/>
          <p:cNvSpPr txBox="1"/>
          <p:nvPr/>
        </p:nvSpPr>
        <p:spPr>
          <a:xfrm>
            <a:off x="10635615" y="6472555"/>
            <a:ext cx="1398905" cy="370205"/>
          </a:xfrm>
          <a:prstGeom prst="rect">
            <a:avLst/>
          </a:prstGeom>
          <a:noFill/>
          <a:ln w="0">
            <a:noFill/>
          </a:ln>
        </p:spPr>
        <p:style>
          <a:lnRef idx="0">
            <a:srgbClr val="FFFFFF"/>
          </a:lnRef>
          <a:fillRef idx="0">
            <a:srgbClr val="FFFFFF"/>
          </a:fillRef>
          <a:effectRef idx="0">
            <a:srgbClr val="FFFFFF"/>
          </a:effectRef>
          <a:fontRef idx="minor"/>
        </p:style>
        <p:txBody>
          <a:bodyPr vert="horz" wrap="none" lIns="45720" tIns="45720" rIns="45720" bIns="45720" anchor="t">
            <a:spAutoFit/>
          </a:bodyPr>
          <a:lstStyle/>
          <a:p>
            <a:pPr marL="0" indent="0" algn="l" defTabSz="914400" eaLnBrk="0" fontAlgn="auto" latinLnBrk="0" hangingPunct="0">
              <a:lnSpc>
                <a:spcPct val="100000"/>
              </a:lnSpc>
              <a:spcBef>
                <a:spcPts val="0"/>
              </a:spcBef>
              <a:spcAft>
                <a:spcPts val="0"/>
              </a:spcAft>
              <a:buFontTx/>
              <a:buNone/>
            </a:pPr>
            <a:r>
              <a:rPr lang="en-US" altLang="ko-KR" sz="1800" b="0" strike="noStrike" cap="none" dirty="0" smtClean="0">
                <a:ln w="9525" cap="flat" cmpd="sng">
                  <a:noFill/>
                </a:ln>
                <a:solidFill>
                  <a:schemeClr val="bg1"/>
                </a:solidFill>
                <a:latin typeface="Arial" panose="020B0604020202020204" pitchFamily="34" charset="0"/>
                <a:ea typeface="Arial" panose="020B0604020202020204" pitchFamily="34" charset="0"/>
              </a:rPr>
              <a:t>edu.csdn.net</a:t>
            </a:r>
            <a:endParaRPr lang="ko-KR" altLang="en-US" sz="1800" b="0" strike="noStrike" cap="none" dirty="0" smtClean="0">
              <a:ln w="9525" cap="flat" cmpd="sng">
                <a:noFill/>
              </a:ln>
              <a:solidFill>
                <a:schemeClr val="bg1"/>
              </a:solidFill>
              <a:latin typeface="Arial" panose="020B0604020202020204" pitchFamily="34" charset="0"/>
              <a:ea typeface="Arial" panose="020B0604020202020204" pitchFamily="34" charset="0"/>
            </a:endParaRPr>
          </a:p>
        </p:txBody>
      </p:sp>
      <p:grpSp>
        <p:nvGrpSpPr>
          <p:cNvPr id="8" name="组合 7"/>
          <p:cNvGrpSpPr/>
          <p:nvPr/>
        </p:nvGrpSpPr>
        <p:grpSpPr>
          <a:xfrm flipV="1">
            <a:off x="-19685" y="0"/>
            <a:ext cx="861060" cy="598170"/>
            <a:chOff x="-19685" y="0"/>
            <a:chExt cx="861060" cy="598170"/>
          </a:xfrm>
        </p:grpSpPr>
        <p:grpSp>
          <p:nvGrpSpPr>
            <p:cNvPr id="31" name="组合 30"/>
            <p:cNvGrpSpPr/>
            <p:nvPr/>
          </p:nvGrpSpPr>
          <p:grpSpPr>
            <a:xfrm flipV="1">
              <a:off x="185420" y="0"/>
              <a:ext cx="655320" cy="596900"/>
              <a:chOff x="185420" y="0"/>
              <a:chExt cx="655320" cy="596900"/>
            </a:xfrm>
            <a:solidFill>
              <a:schemeClr val="accent2">
                <a:lumMod val="60000"/>
                <a:lumOff val="40000"/>
              </a:schemeClr>
            </a:solidFill>
          </p:grpSpPr>
          <p:sp>
            <p:nvSpPr>
              <p:cNvPr id="32" name="矩形 31"/>
              <p:cNvSpPr/>
              <p:nvPr/>
            </p:nvSpPr>
            <p:spPr>
              <a:xfrm rot="21600000" flipV="1">
                <a:off x="191770"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3" name="等腰三角形 32"/>
              <p:cNvSpPr/>
              <p:nvPr/>
            </p:nvSpPr>
            <p:spPr>
              <a:xfrm rot="21600000" flipV="1">
                <a:off x="18542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28" name="组合 27"/>
            <p:cNvGrpSpPr/>
            <p:nvPr/>
          </p:nvGrpSpPr>
          <p:grpSpPr>
            <a:xfrm flipV="1">
              <a:off x="87630" y="0"/>
              <a:ext cx="655320" cy="596900"/>
              <a:chOff x="87630" y="0"/>
              <a:chExt cx="655320" cy="596900"/>
            </a:xfrm>
            <a:solidFill>
              <a:schemeClr val="accent2"/>
            </a:solidFill>
          </p:grpSpPr>
          <p:sp>
            <p:nvSpPr>
              <p:cNvPr id="29" name="矩形 28"/>
              <p:cNvSpPr/>
              <p:nvPr/>
            </p:nvSpPr>
            <p:spPr>
              <a:xfrm rot="21600000" flipV="1">
                <a:off x="94615" y="0"/>
                <a:ext cx="316230" cy="596900"/>
              </a:xfrm>
              <a:prstGeom prst="rect">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30" name="等腰三角形 29"/>
              <p:cNvSpPr/>
              <p:nvPr/>
            </p:nvSpPr>
            <p:spPr>
              <a:xfrm rot="21600000" flipV="1">
                <a:off x="87630" y="0"/>
                <a:ext cx="655320" cy="596900"/>
              </a:xfrm>
              <a:prstGeom prst="triangle">
                <a:avLst/>
              </a:prstGeom>
              <a:grp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nvGrpSpPr>
            <p:cNvPr id="6" name="组合 5"/>
            <p:cNvGrpSpPr/>
            <p:nvPr/>
          </p:nvGrpSpPr>
          <p:grpSpPr>
            <a:xfrm flipV="1">
              <a:off x="-19685" y="0"/>
              <a:ext cx="655320" cy="596900"/>
              <a:chOff x="-19685" y="0"/>
              <a:chExt cx="655320" cy="596900"/>
            </a:xfrm>
          </p:grpSpPr>
          <p:sp>
            <p:nvSpPr>
              <p:cNvPr id="4" name="矩形 3"/>
              <p:cNvSpPr/>
              <p:nvPr/>
            </p:nvSpPr>
            <p:spPr>
              <a:xfrm rot="21600000" flipV="1">
                <a:off x="-12700" y="0"/>
                <a:ext cx="316230" cy="596900"/>
              </a:xfrm>
              <a:prstGeom prst="rect">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
            <p:nvSpPr>
              <p:cNvPr id="5" name="等腰三角形 4"/>
              <p:cNvSpPr/>
              <p:nvPr/>
            </p:nvSpPr>
            <p:spPr>
              <a:xfrm rot="21600000" flipV="1">
                <a:off x="-19685" y="0"/>
                <a:ext cx="655320" cy="596900"/>
              </a:xfrm>
              <a:prstGeom prst="triangle">
                <a:avLst/>
              </a:prstGeom>
              <a:solidFill>
                <a:schemeClr val="accent2">
                  <a:lumMod val="75000"/>
                </a:schemeClr>
              </a:solidFill>
              <a:ln w="0">
                <a:noFill/>
              </a:ln>
            </p:spPr>
            <p:style>
              <a:lnRef idx="0">
                <a:srgbClr val="FFFFFF"/>
              </a:lnRef>
              <a:fillRef idx="0">
                <a:srgbClr val="FFFFFF"/>
              </a:fillRef>
              <a:effectRef idx="0">
                <a:srgbClr val="FFFFFF"/>
              </a:effectRef>
              <a:fontRef idx="minor"/>
            </p:style>
            <p:txBody>
              <a:bodyPr vert="horz" wrap="square" lIns="45720" tIns="45720" rIns="45720" bIns="45720" anchor="ctr">
                <a:spAutoFit/>
              </a:bodyPr>
              <a:lstStyle/>
              <a:p>
                <a:pPr marL="0" indent="0" algn="l" defTabSz="914400" eaLnBrk="0" fontAlgn="auto" latinLnBrk="0" hangingPunct="0">
                  <a:lnSpc>
                    <a:spcPct val="100000"/>
                  </a:lnSpc>
                  <a:spcBef>
                    <a:spcPts val="0"/>
                  </a:spcBef>
                  <a:spcAft>
                    <a:spcPts val="0"/>
                  </a:spcAft>
                  <a:buFontTx/>
                  <a:buNone/>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grpSp>
      </p:grpSp>
      <p:sp>
        <p:nvSpPr>
          <p:cNvPr id="34" name="文本框 33"/>
          <p:cNvSpPr txBox="1"/>
          <p:nvPr/>
        </p:nvSpPr>
        <p:spPr>
          <a:xfrm>
            <a:off x="643890" y="1337945"/>
            <a:ext cx="10780702" cy="5078313"/>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通过对合约文档和和代码进行形式化的建模，通过数学推理和证明的方式验证智能合约的功能正确性和安全属性。可以发现代码的逻辑漏洞和安全漏洞，弥补人工方式对逻辑漏洞查找的不足。</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以近期频发的溢出类安全漏洞属性检查为例，如检查代码</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int8 c=a+b</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是否存在溢出漏洞，下面展示对这行代码的功能正确性和安全属性的证明过程。</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 </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514350" indent="-514350" algn="l" defTabSz="914400" eaLnBrk="0" fontAlgn="auto" latinLnBrk="0" hangingPunct="0">
              <a:lnSpc>
                <a:spcPct val="150000"/>
              </a:lnSpc>
              <a:spcBef>
                <a:spcPts val="0"/>
              </a:spcBef>
              <a:spcAft>
                <a:spcPts val="0"/>
              </a:spcAft>
              <a:buClr>
                <a:srgbClr val="5F5F5F"/>
              </a:buClr>
              <a:buFont typeface="Arial" panose="020B0604020202020204"/>
              <a:buChar char="•"/>
            </a:pPr>
            <a:endParaRPr lang="ko-KR" altLang="en-US" sz="2400" b="0" strike="noStrike" cap="none" dirty="0" smtClean="0">
              <a:ln w="9525" cap="flat" cmpd="sng">
                <a:noFill/>
              </a:ln>
              <a:solidFill>
                <a:srgbClr val="5F5F5F"/>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p:nvPr/>
        </p:nvSpPr>
        <p:spPr>
          <a:xfrm>
            <a:off x="943610" y="118110"/>
            <a:ext cx="2823210" cy="59817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bg2"/>
                </a:solidFill>
                <a:latin typeface="微软雅黑" panose="020B0503020204020204" pitchFamily="34" charset="-122"/>
                <a:ea typeface="微软雅黑" panose="020B0503020204020204" pitchFamily="34" charset="-122"/>
              </a:rPr>
              <a:t>案例</a:t>
            </a:r>
            <a:endParaRPr lang="ko-KR" altLang="en-US" sz="2800" b="0" strike="noStrike" cap="none" dirty="0" smtClean="0">
              <a:ln w="9525" cap="flat" cmpd="sng">
                <a:noFill/>
              </a:ln>
              <a:solidFill>
                <a:schemeClr val="bg2"/>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97000" y="943610"/>
            <a:ext cx="8964295" cy="6555641"/>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zh-CN" altLang="en-US" sz="20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形式化建模：</a:t>
            </a:r>
            <a:endParaRPr lang="en-US" altLang="ko-KR" sz="20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err="1" smtClean="0">
                <a:ln w="9525" cap="flat" cmpd="sng">
                  <a:noFill/>
                </a:ln>
                <a:latin typeface="微软雅黑" panose="020B0503020204020204" pitchFamily="34" charset="-122"/>
                <a:ea typeface="微软雅黑" panose="020B0503020204020204" pitchFamily="34" charset="-122"/>
              </a:rPr>
              <a:t>首先</a:t>
            </a:r>
            <a:r>
              <a:rPr lang="en-US" altLang="ko-KR" sz="2000" b="0" strike="noStrike" cap="none" dirty="0" err="1" smtClean="0">
                <a:ln w="9525" cap="flat" cmpd="sng">
                  <a:noFill/>
                </a:ln>
                <a:latin typeface="微软雅黑" panose="020B0503020204020204" pitchFamily="34" charset="-122"/>
                <a:ea typeface="微软雅黑" panose="020B0503020204020204" pitchFamily="34" charset="-122"/>
              </a:rPr>
              <a:t>，我们对整数类型建模，定义形式化规则</a:t>
            </a:r>
            <a:r>
              <a:rPr lang="en-US" altLang="ko-KR" sz="2000" b="0" strike="noStrike" cap="none" dirty="0" smtClean="0">
                <a:ln w="9525" cap="flat" cmpd="sng">
                  <a:noFill/>
                </a:ln>
                <a:latin typeface="微软雅黑" panose="020B0503020204020204" pitchFamily="34" charset="-122"/>
                <a:ea typeface="微软雅黑" panose="020B0503020204020204" pitchFamily="34" charset="-122"/>
              </a:rPr>
              <a:t>：</a:t>
            </a: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latin typeface="微软雅黑" panose="020B0503020204020204" pitchFamily="34" charset="-122"/>
                <a:ea typeface="微软雅黑" panose="020B0503020204020204" pitchFamily="34" charset="-122"/>
              </a:rPr>
              <a:t>Int8.repr: Z -&gt; int8</a:t>
            </a: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latin typeface="微软雅黑" panose="020B0503020204020204" pitchFamily="34" charset="-122"/>
                <a:ea typeface="微软雅黑" panose="020B0503020204020204" pitchFamily="34" charset="-122"/>
              </a:rPr>
              <a:t>该规则通过截取纯数学整数（取值范围从无穷小到无穷大）的低8位数值得到一个8位长度的机器整数。然后写加法运算的形式化规范，如下：</a:t>
            </a: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latin typeface="微软雅黑" panose="020B0503020204020204" pitchFamily="34" charset="-122"/>
                <a:ea typeface="微软雅黑" panose="020B0503020204020204" pitchFamily="34" charset="-122"/>
              </a:rPr>
              <a:t>{a:int8,b:int8} // </a:t>
            </a: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latin typeface="微软雅黑" panose="020B0503020204020204" pitchFamily="34" charset="-122"/>
                <a:ea typeface="微软雅黑" panose="020B0503020204020204" pitchFamily="34" charset="-122"/>
              </a:rPr>
              <a:t>设置代码执行的前提条件，保证a和b的类型是8位有符号机器整数;</a:t>
            </a: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latin typeface="微软雅黑" panose="020B0503020204020204" pitchFamily="34" charset="-122"/>
                <a:ea typeface="微软雅黑" panose="020B0503020204020204" pitchFamily="34" charset="-122"/>
              </a:rPr>
              <a:t>{c = a + b;} // </a:t>
            </a: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latin typeface="微软雅黑" panose="020B0503020204020204" pitchFamily="34" charset="-122"/>
                <a:ea typeface="微软雅黑" panose="020B0503020204020204" pitchFamily="34" charset="-122"/>
              </a:rPr>
              <a:t>加法运算的源码程序；</a:t>
            </a: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latin typeface="微软雅黑" panose="020B0503020204020204" pitchFamily="34" charset="-122"/>
                <a:ea typeface="微软雅黑" panose="020B0503020204020204" pitchFamily="34" charset="-122"/>
              </a:rPr>
              <a:t>{(int8.repr(a+b)) /\ ((Int8.repr (a+b)) = (a+b))} ; // </a:t>
            </a: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000" b="0" strike="noStrike" cap="none" dirty="0" smtClean="0">
                <a:ln w="9525" cap="flat" cmpd="sng">
                  <a:noFill/>
                </a:ln>
                <a:latin typeface="微软雅黑" panose="020B0503020204020204" pitchFamily="34" charset="-122"/>
                <a:ea typeface="微软雅黑" panose="020B0503020204020204" pitchFamily="34" charset="-122"/>
              </a:rPr>
              <a:t>设置代码正确执行的后置条件。</a:t>
            </a:r>
            <a:endParaRPr lang="ko-KR" altLang="en-US" sz="2000" b="0" strike="noStrike" cap="none" dirty="0" smtClean="0">
              <a:ln w="9525" cap="flat" cmpd="sng">
                <a:noFill/>
              </a:ln>
              <a:latin typeface="微软雅黑" panose="020B0503020204020204" pitchFamily="34" charset="-122"/>
              <a:ea typeface="微软雅黑" panose="020B0503020204020204" pitchFamily="34" charset="-122"/>
            </a:endParaRPr>
          </a:p>
          <a:p>
            <a:pPr marL="514350" indent="-514350" algn="l" defTabSz="914400" eaLnBrk="0" fontAlgn="auto" latinLnBrk="0" hangingPunct="0">
              <a:lnSpc>
                <a:spcPct val="150000"/>
              </a:lnSpc>
              <a:spcBef>
                <a:spcPts val="0"/>
              </a:spcBef>
              <a:spcAft>
                <a:spcPts val="0"/>
              </a:spcAft>
              <a:buClr>
                <a:srgbClr val="5F5F5F"/>
              </a:buClr>
              <a:buFont typeface="Arial" panose="020B0604020202020204"/>
              <a:buChar char="•"/>
            </a:pPr>
            <a:endParaRPr lang="ko-KR" altLang="en-US" sz="20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p:nvPr/>
        </p:nvSpPr>
        <p:spPr>
          <a:xfrm>
            <a:off x="943610" y="118110"/>
            <a:ext cx="2823210" cy="59817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bg2"/>
                </a:solidFill>
                <a:latin typeface="微软雅黑" panose="020B0503020204020204" pitchFamily="34" charset="-122"/>
                <a:ea typeface="微软雅黑" panose="020B0503020204020204" pitchFamily="34" charset="-122"/>
              </a:rPr>
              <a:t>案例</a:t>
            </a:r>
            <a:endParaRPr lang="ko-KR" altLang="en-US" sz="2800" b="0" strike="noStrike" cap="none" dirty="0" smtClean="0">
              <a:ln w="9525" cap="flat" cmpd="sng">
                <a:noFill/>
              </a:ln>
              <a:solidFill>
                <a:schemeClr val="bg2"/>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97000" y="943610"/>
            <a:ext cx="8964295" cy="5630545"/>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其中，(int8.repr(a+b))描述，</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是为了证明代码的功能正确性是否满足，即需要证明源代码是对a和b进行求和而不是求差或任何其他运算逻辑，并且将运算结果转换为int8类型。此外，需要对是否溢出的安全属性进行证明，因此添加后置条件：</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((Int8.repr (a+b)) = (a+b))</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因为一旦</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a+b&gt;int8.max_singed 或</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a+b&lt;int8.min_signed 都将导致</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2400" b="0" strike="noStrike" cap="none" dirty="0" smtClean="0">
                <a:ln w="9525" cap="flat" cmpd="sng">
                  <a:noFill/>
                </a:ln>
                <a:latin typeface="微软雅黑" panose="020B0503020204020204" pitchFamily="34" charset="-122"/>
                <a:ea typeface="微软雅黑" panose="020B0503020204020204" pitchFamily="34" charset="-122"/>
              </a:rPr>
              <a:t>(Int8.repr (a+b)) ≠ (a+b)。</a:t>
            </a:r>
            <a:endParaRPr lang="ko-KR" altLang="en-US" sz="2400" b="0" strike="noStrike" cap="none" dirty="0" smtClean="0">
              <a:ln w="9525" cap="flat" cmpd="sng">
                <a:noFill/>
              </a:ln>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p:nvPr/>
        </p:nvSpPr>
        <p:spPr>
          <a:xfrm>
            <a:off x="943610" y="118110"/>
            <a:ext cx="2823210" cy="598170"/>
          </a:xfrm>
          <a:prstGeom prst="rect">
            <a:avLst/>
          </a:prstGeom>
          <a:ln w="12700" cap="flat" cmpd="sng">
            <a:miter lim="800000"/>
          </a:ln>
        </p:spPr>
        <p:txBody>
          <a:bodyPr vert="horz" wrap="square" lIns="45720" tIns="45720" rIns="45720" bIns="45720"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bg2"/>
                </a:solidFill>
                <a:latin typeface="微软雅黑" panose="020B0503020204020204" pitchFamily="34" charset="-122"/>
                <a:ea typeface="微软雅黑" panose="020B0503020204020204" pitchFamily="34" charset="-122"/>
              </a:rPr>
              <a:t>案例 </a:t>
            </a:r>
            <a:endParaRPr lang="ko-KR" altLang="en-US" sz="2800" b="0" strike="noStrike" cap="none" dirty="0" smtClean="0">
              <a:ln w="9525" cap="flat" cmpd="sng">
                <a:noFill/>
              </a:ln>
              <a:solidFill>
                <a:schemeClr val="bg2"/>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54452" y="908720"/>
            <a:ext cx="7585764" cy="5493812"/>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anchor="t">
            <a:spAutoFit/>
          </a:bodyPr>
          <a:lstStyle/>
          <a:p>
            <a:pPr marL="0" indent="0" algn="l" defTabSz="914400" eaLnBrk="0" fontAlgn="auto" latinLnBrk="0" hangingPunct="0">
              <a:lnSpc>
                <a:spcPct val="150000"/>
              </a:lnSpc>
              <a:spcBef>
                <a:spcPts val="0"/>
              </a:spcBef>
              <a:spcAft>
                <a:spcPts val="0"/>
              </a:spcAft>
              <a:buFontTx/>
              <a:buNone/>
            </a:pPr>
            <a:r>
              <a:rPr lang="zh-CN" altLang="en-US" sz="18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证明：</a:t>
            </a:r>
            <a:endParaRPr lang="en-US" altLang="ko-KR" sz="18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1800" b="0" strike="noStrike" cap="none" dirty="0" err="1" smtClean="0">
                <a:ln w="9525" cap="flat" cmpd="sng">
                  <a:noFill/>
                </a:ln>
                <a:latin typeface="微软雅黑" panose="020B0503020204020204" pitchFamily="34" charset="-122"/>
                <a:ea typeface="微软雅黑" panose="020B0503020204020204" pitchFamily="34" charset="-122"/>
              </a:rPr>
              <a:t>最后</a:t>
            </a:r>
            <a:r>
              <a:rPr lang="en-US" altLang="ko-KR" sz="1800" b="0" strike="noStrike" cap="none" dirty="0" err="1" smtClean="0">
                <a:ln w="9525" cap="flat" cmpd="sng">
                  <a:noFill/>
                </a:ln>
                <a:latin typeface="微软雅黑" panose="020B0503020204020204" pitchFamily="34" charset="-122"/>
                <a:ea typeface="微软雅黑" panose="020B0503020204020204" pitchFamily="34" charset="-122"/>
              </a:rPr>
              <a:t>，根据前置条件证明代码的执行是否满足上述后置条件</a:t>
            </a:r>
            <a:r>
              <a:rPr lang="en-US" altLang="ko-KR" sz="1800" b="0" strike="noStrike" cap="none" dirty="0" smtClean="0">
                <a:ln w="9525" cap="flat" cmpd="sng">
                  <a:noFill/>
                </a:ln>
                <a:latin typeface="微软雅黑" panose="020B0503020204020204" pitchFamily="34" charset="-122"/>
                <a:ea typeface="微软雅黑" panose="020B0503020204020204" pitchFamily="34" charset="-122"/>
              </a:rPr>
              <a:t>。</a:t>
            </a:r>
          </a:p>
          <a:p>
            <a:pPr marL="0" indent="0" algn="l" defTabSz="914400" eaLnBrk="0" fontAlgn="auto" latinLnBrk="0" hangingPunct="0">
              <a:lnSpc>
                <a:spcPct val="150000"/>
              </a:lnSpc>
              <a:spcBef>
                <a:spcPts val="0"/>
              </a:spcBef>
              <a:spcAft>
                <a:spcPts val="0"/>
              </a:spcAft>
              <a:buFontTx/>
              <a:buNone/>
            </a:pPr>
            <a:endParaRPr lang="en-US" altLang="ko-KR" sz="18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zh-CN" altLang="en-US" sz="18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rPr>
              <a:t>修改代码，再次证明：</a:t>
            </a:r>
            <a:endParaRPr lang="en-US" altLang="ko-KR" sz="1800" b="0" strike="noStrike" cap="none" dirty="0" smtClean="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1800" b="0" strike="noStrike" cap="none" dirty="0" smtClean="0">
                <a:ln w="9525" cap="flat" cmpd="sng">
                  <a:noFill/>
                </a:ln>
                <a:latin typeface="微软雅黑" panose="020B0503020204020204" pitchFamily="34" charset="-122"/>
                <a:ea typeface="微软雅黑" panose="020B0503020204020204" pitchFamily="34" charset="-122"/>
              </a:rPr>
              <a:t>如果产生一个不可证明结果</a:t>
            </a:r>
            <a:r>
              <a:rPr lang="en-US" altLang="ko-KR" sz="1800" b="0" strike="noStrike" cap="none" dirty="0" smtClean="0">
                <a:ln w="9525" cap="flat" cmpd="sng">
                  <a:noFill/>
                </a:ln>
                <a:latin typeface="微软雅黑" panose="020B0503020204020204" pitchFamily="34" charset="-122"/>
                <a:ea typeface="微软雅黑" panose="020B0503020204020204" pitchFamily="34" charset="-122"/>
              </a:rPr>
              <a:t>，说明程序功能不正确，或者存在溢出安全漏洞。然后根据证明结果，对源程序进行分析修改，然后再重新证明，直到证明通过为止</a:t>
            </a:r>
            <a:r>
              <a:rPr lang="en-US" altLang="ko-KR" sz="1800" b="0" strike="noStrike" cap="none" dirty="0" smtClean="0">
                <a:ln w="9525" cap="flat" cmpd="sng">
                  <a:noFill/>
                </a:ln>
                <a:latin typeface="微软雅黑" panose="020B0503020204020204" pitchFamily="34" charset="-122"/>
                <a:ea typeface="微软雅黑" panose="020B0503020204020204" pitchFamily="34" charset="-122"/>
              </a:rPr>
              <a:t>。</a:t>
            </a:r>
          </a:p>
          <a:p>
            <a:pPr marL="0" indent="0" algn="l" defTabSz="914400" eaLnBrk="0" fontAlgn="auto" latinLnBrk="0" hangingPunct="0">
              <a:lnSpc>
                <a:spcPct val="150000"/>
              </a:lnSpc>
              <a:spcBef>
                <a:spcPts val="0"/>
              </a:spcBef>
              <a:spcAft>
                <a:spcPts val="0"/>
              </a:spcAft>
              <a:buFontTx/>
              <a:buNone/>
            </a:pPr>
            <a:endParaRPr lang="en-US" altLang="ko-KR" sz="1800" b="0" strike="noStrike" cap="none" dirty="0" smtClean="0">
              <a:ln w="9525" cap="flat" cmpd="sng">
                <a:noFill/>
              </a:ln>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zh-CN" altLang="en-US" dirty="0" smtClean="0">
                <a:ln w="9525" cap="flat" cmpd="sng">
                  <a:noFill/>
                </a:ln>
                <a:solidFill>
                  <a:srgbClr val="FF0000"/>
                </a:solidFill>
                <a:latin typeface="微软雅黑" panose="020B0503020204020204" pitchFamily="34" charset="-122"/>
                <a:ea typeface="微软雅黑" panose="020B0503020204020204" pitchFamily="34" charset="-122"/>
              </a:rPr>
              <a:t>我们的工作：</a:t>
            </a:r>
            <a:endParaRPr lang="en-US" altLang="ko-KR" dirty="0">
              <a:ln w="9525" cap="flat" cmpd="sng">
                <a:noFill/>
              </a:ln>
              <a:solidFill>
                <a:srgbClr val="FF0000"/>
              </a:solidFill>
              <a:latin typeface="微软雅黑" panose="020B0503020204020204" pitchFamily="34" charset="-122"/>
              <a:ea typeface="微软雅黑" panose="020B0503020204020204" pitchFamily="34" charset="-122"/>
            </a:endParaRPr>
          </a:p>
          <a:p>
            <a:pPr marL="0" indent="0" algn="l" defTabSz="914400" eaLnBrk="0" fontAlgn="auto" latinLnBrk="0" hangingPunct="0">
              <a:lnSpc>
                <a:spcPct val="150000"/>
              </a:lnSpc>
              <a:spcBef>
                <a:spcPts val="0"/>
              </a:spcBef>
              <a:spcAft>
                <a:spcPts val="0"/>
              </a:spcAft>
              <a:buFontTx/>
              <a:buNone/>
            </a:pPr>
            <a:r>
              <a:rPr lang="en-US" altLang="ko-KR" sz="1800" b="0" strike="noStrike" cap="none" dirty="0" smtClean="0">
                <a:ln w="9525" cap="flat" cmpd="sng">
                  <a:noFill/>
                </a:ln>
                <a:latin typeface="微软雅黑" panose="020B0503020204020204" pitchFamily="34" charset="-122"/>
                <a:ea typeface="微软雅黑" panose="020B0503020204020204" pitchFamily="34" charset="-122"/>
              </a:rPr>
              <a:t>我们采用这种数学的证明方式将代码形式化描述为公式</a:t>
            </a:r>
            <a:r>
              <a:rPr lang="en-US" altLang="ko-KR" sz="1800" b="0" strike="noStrike" cap="none" dirty="0" smtClean="0">
                <a:ln w="9525" cap="flat" cmpd="sng">
                  <a:noFill/>
                </a:ln>
                <a:latin typeface="微软雅黑" panose="020B0503020204020204" pitchFamily="34" charset="-122"/>
                <a:ea typeface="微软雅黑" panose="020B0503020204020204" pitchFamily="34" charset="-122"/>
              </a:rPr>
              <a:t>，</a:t>
            </a:r>
            <a:r>
              <a:rPr lang="en-US" altLang="ko-KR" sz="1800" b="0" strike="noStrike" cap="none" dirty="0" smtClean="0">
                <a:ln w="9525" cap="flat" cmpd="sng">
                  <a:noFill/>
                </a:ln>
                <a:latin typeface="微软雅黑" panose="020B0503020204020204" pitchFamily="34" charset="-122"/>
                <a:ea typeface="微软雅黑" panose="020B0503020204020204" pitchFamily="34" charset="-122"/>
              </a:rPr>
              <a:t>并对其逻辑漏洞和安全漏洞进行证明</a:t>
            </a:r>
            <a:r>
              <a:rPr lang="en-US" altLang="ko-KR" sz="1800" b="0" strike="noStrike" cap="none" dirty="0" smtClean="0">
                <a:ln w="9525" cap="flat" cmpd="sng">
                  <a:noFill/>
                </a:ln>
                <a:latin typeface="微软雅黑" panose="020B0503020204020204" pitchFamily="34" charset="-122"/>
                <a:ea typeface="微软雅黑" panose="020B0503020204020204" pitchFamily="34" charset="-122"/>
              </a:rPr>
              <a:t>，基于此原理，我们实现了自动化的验证工具，能够方便、快速地验证出代码的功能正确性和安全属性。</a:t>
            </a:r>
            <a:endParaRPr lang="ko-KR" altLang="en-US" sz="1800" b="0" strike="noStrike" cap="none" dirty="0" smtClean="0">
              <a:ln w="9525" cap="flat" cmpd="sng">
                <a:noFill/>
              </a:ln>
              <a:latin typeface="微软雅黑" panose="020B0503020204020204" pitchFamily="34" charset="-122"/>
              <a:ea typeface="微软雅黑" panose="020B0503020204020204" pitchFamily="34" charset="-122"/>
            </a:endParaRPr>
          </a:p>
          <a:p>
            <a:pPr marL="514350" indent="-514350" algn="l" defTabSz="914400" eaLnBrk="0" fontAlgn="auto" latinLnBrk="0" hangingPunct="0">
              <a:lnSpc>
                <a:spcPct val="150000"/>
              </a:lnSpc>
              <a:spcBef>
                <a:spcPts val="0"/>
              </a:spcBef>
              <a:spcAft>
                <a:spcPts val="0"/>
              </a:spcAft>
              <a:buClr>
                <a:srgbClr val="5F5F5F"/>
              </a:buClr>
              <a:buFont typeface="Arial" panose="020B0604020202020204"/>
              <a:buChar char="•"/>
            </a:pPr>
            <a:endParaRPr lang="ko-KR" altLang="en-US" sz="1800" b="0" strike="noStrike" cap="none" dirty="0" smtClean="0">
              <a:ln w="9525" cap="flat" cmpd="sng">
                <a:noFill/>
              </a:ln>
              <a:solidFill>
                <a:srgbClr val="5F5F5F"/>
              </a:solidFill>
              <a:latin typeface="Times New Roman" panose="02020603050405020304" charset="0"/>
              <a:ea typeface="Times New Roman" panose="02020603050405020304" charset="0"/>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8040216" y="1052736"/>
            <a:ext cx="4042557" cy="2510414"/>
          </a:xfrm>
          <a:prstGeom prst="rect">
            <a:avLst/>
          </a:prstGeom>
          <a:noFill/>
        </p:spPr>
      </p:pic>
    </p:spTree>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447675" y="586740"/>
            <a:ext cx="304673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sp>
        <p:nvSpPr>
          <p:cNvPr id="46" name="标题 1"/>
          <p:cNvSpPr txBox="1"/>
          <p:nvPr/>
        </p:nvSpPr>
        <p:spPr>
          <a:xfrm>
            <a:off x="882650" y="135255"/>
            <a:ext cx="2823210" cy="598170"/>
          </a:xfrm>
          <a:prstGeom prst="rect">
            <a:avLst/>
          </a:prstGeom>
          <a:ln w="12700">
            <a:miter lim="400000"/>
          </a:ln>
        </p:spPr>
        <p:txBody>
          <a:bodyPr vert="horz" wrap="square" lIns="45720" tIns="45720" rIns="45720" bIns="45720" numCol="1" anchor="t">
            <a:normAutofit/>
          </a:bodyPr>
          <a:lstStyle/>
          <a:p>
            <a:pPr marL="0" indent="0" algn="l" defTabSz="914400" eaLnBrk="0" fontAlgn="auto" latinLnBrk="0">
              <a:lnSpc>
                <a:spcPct val="90000"/>
              </a:lnSpc>
              <a:spcBef>
                <a:spcPts val="0"/>
              </a:spcBef>
              <a:spcAft>
                <a:spcPts val="0"/>
              </a:spcAft>
              <a:buFontTx/>
              <a:buNone/>
            </a:pPr>
            <a:r>
              <a:rPr lang="en-US" altLang="ko-KR"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rPr>
              <a:t>安全漏洞</a:t>
            </a:r>
            <a:endParaRPr lang="ko-KR" altLang="en-US" sz="2800" b="0" strike="noStrike" cap="none" dirty="0" smtClean="0">
              <a:ln w="9525" cap="flat" cmpd="sng">
                <a:noFill/>
              </a:ln>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961245" y="6488430"/>
            <a:ext cx="1971040" cy="369570"/>
            <a:chOff x="9961245" y="6488430"/>
            <a:chExt cx="1971040" cy="369570"/>
          </a:xfrm>
          <a:solidFill>
            <a:schemeClr val="accent2">
              <a:lumMod val="60000"/>
              <a:lumOff val="40000"/>
            </a:schemeClr>
          </a:solidFill>
        </p:grpSpPr>
        <p:sp>
          <p:nvSpPr>
            <p:cNvPr id="23" name="矩形 22"/>
            <p:cNvSpPr/>
            <p:nvPr/>
          </p:nvSpPr>
          <p:spPr>
            <a:xfrm>
              <a:off x="10210800" y="6488430"/>
              <a:ext cx="1721485" cy="36957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9961245" y="6488430"/>
              <a:ext cx="503555" cy="36957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9" name="组合 18"/>
          <p:cNvGrpSpPr/>
          <p:nvPr/>
        </p:nvGrpSpPr>
        <p:grpSpPr>
          <a:xfrm>
            <a:off x="10088880" y="6488430"/>
            <a:ext cx="1971040" cy="369570"/>
            <a:chOff x="10088880" y="6488430"/>
            <a:chExt cx="1971040" cy="369570"/>
          </a:xfrm>
          <a:solidFill>
            <a:schemeClr val="accent2"/>
          </a:solidFill>
        </p:grpSpPr>
        <p:sp>
          <p:nvSpPr>
            <p:cNvPr id="20" name="矩形 19"/>
            <p:cNvSpPr/>
            <p:nvPr/>
          </p:nvSpPr>
          <p:spPr>
            <a:xfrm>
              <a:off x="10339070" y="6488430"/>
              <a:ext cx="1721485" cy="36957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等腰三角形 20"/>
            <p:cNvSpPr/>
            <p:nvPr/>
          </p:nvSpPr>
          <p:spPr>
            <a:xfrm>
              <a:off x="10088880" y="6488430"/>
              <a:ext cx="503555" cy="36957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4" name="组合 13"/>
          <p:cNvGrpSpPr/>
          <p:nvPr/>
        </p:nvGrpSpPr>
        <p:grpSpPr>
          <a:xfrm>
            <a:off x="10236835" y="6488430"/>
            <a:ext cx="1971040" cy="369570"/>
            <a:chOff x="10236835" y="6488430"/>
            <a:chExt cx="1971040" cy="369570"/>
          </a:xfrm>
          <a:solidFill>
            <a:schemeClr val="accent2">
              <a:lumMod val="75000"/>
              <a:alpha val="97000"/>
            </a:schemeClr>
          </a:solidFill>
        </p:grpSpPr>
        <p:sp>
          <p:nvSpPr>
            <p:cNvPr id="15" name="矩形 14"/>
            <p:cNvSpPr/>
            <p:nvPr/>
          </p:nvSpPr>
          <p:spPr>
            <a:xfrm>
              <a:off x="10486390" y="6488430"/>
              <a:ext cx="1721485" cy="36957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6" name="等腰三角形 15"/>
            <p:cNvSpPr/>
            <p:nvPr/>
          </p:nvSpPr>
          <p:spPr>
            <a:xfrm>
              <a:off x="10236835" y="6488430"/>
              <a:ext cx="503555" cy="36957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7" name="文本框 16"/>
          <p:cNvSpPr txBox="1"/>
          <p:nvPr/>
        </p:nvSpPr>
        <p:spPr>
          <a:xfrm>
            <a:off x="10635615" y="6472555"/>
            <a:ext cx="1399540" cy="369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8" name="组合 7"/>
          <p:cNvGrpSpPr/>
          <p:nvPr/>
        </p:nvGrpSpPr>
        <p:grpSpPr>
          <a:xfrm flipV="1">
            <a:off x="-19685" y="0"/>
            <a:ext cx="860425" cy="597535"/>
            <a:chOff x="-19685" y="0"/>
            <a:chExt cx="860425" cy="597535"/>
          </a:xfrm>
        </p:grpSpPr>
        <p:grpSp>
          <p:nvGrpSpPr>
            <p:cNvPr id="31" name="组合 30"/>
            <p:cNvGrpSpPr/>
            <p:nvPr/>
          </p:nvGrpSpPr>
          <p:grpSpPr>
            <a:xfrm>
              <a:off x="185420" y="0"/>
              <a:ext cx="655320" cy="596900"/>
              <a:chOff x="185420" y="0"/>
              <a:chExt cx="655320" cy="596900"/>
            </a:xfrm>
            <a:solidFill>
              <a:schemeClr val="accent2">
                <a:lumMod val="60000"/>
                <a:lumOff val="40000"/>
              </a:schemeClr>
            </a:solidFill>
          </p:grpSpPr>
          <p:sp>
            <p:nvSpPr>
              <p:cNvPr id="32" name="矩形 31"/>
              <p:cNvSpPr/>
              <p:nvPr/>
            </p:nvSpPr>
            <p:spPr>
              <a:xfrm>
                <a:off x="191770" y="0"/>
                <a:ext cx="316230" cy="5969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3" name="等腰三角形 32"/>
              <p:cNvSpPr/>
              <p:nvPr/>
            </p:nvSpPr>
            <p:spPr>
              <a:xfrm>
                <a:off x="185420" y="0"/>
                <a:ext cx="655320" cy="5969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8" name="组合 27"/>
            <p:cNvGrpSpPr/>
            <p:nvPr/>
          </p:nvGrpSpPr>
          <p:grpSpPr>
            <a:xfrm>
              <a:off x="87630" y="0"/>
              <a:ext cx="655320" cy="596900"/>
              <a:chOff x="87630" y="0"/>
              <a:chExt cx="655320" cy="596900"/>
            </a:xfrm>
            <a:solidFill>
              <a:schemeClr val="accent2"/>
            </a:solidFill>
          </p:grpSpPr>
          <p:sp>
            <p:nvSpPr>
              <p:cNvPr id="29" name="矩形 28"/>
              <p:cNvSpPr/>
              <p:nvPr/>
            </p:nvSpPr>
            <p:spPr>
              <a:xfrm>
                <a:off x="94615" y="0"/>
                <a:ext cx="316230" cy="5969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0" name="等腰三角形 29"/>
              <p:cNvSpPr/>
              <p:nvPr/>
            </p:nvSpPr>
            <p:spPr>
              <a:xfrm>
                <a:off x="87630" y="0"/>
                <a:ext cx="655320" cy="5969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6" name="组合 5"/>
            <p:cNvGrpSpPr/>
            <p:nvPr/>
          </p:nvGrpSpPr>
          <p:grpSpPr>
            <a:xfrm>
              <a:off x="-19685" y="0"/>
              <a:ext cx="655320" cy="596900"/>
              <a:chOff x="-19685" y="0"/>
              <a:chExt cx="655320" cy="596900"/>
            </a:xfrm>
          </p:grpSpPr>
          <p:sp>
            <p:nvSpPr>
              <p:cNvPr id="4" name="矩形 3"/>
              <p:cNvSpPr/>
              <p:nvPr/>
            </p:nvSpPr>
            <p:spPr>
              <a:xfrm>
                <a:off x="-12700" y="0"/>
                <a:ext cx="316230" cy="5969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5" name="等腰三角形 4"/>
              <p:cNvSpPr/>
              <p:nvPr/>
            </p:nvSpPr>
            <p:spPr>
              <a:xfrm>
                <a:off x="-19685" y="0"/>
                <a:ext cx="655320" cy="5969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sp>
        <p:nvSpPr>
          <p:cNvPr id="34" name="文本框 4"/>
          <p:cNvSpPr txBox="1"/>
          <p:nvPr/>
        </p:nvSpPr>
        <p:spPr>
          <a:xfrm>
            <a:off x="765859" y="749300"/>
            <a:ext cx="11077575" cy="1015663"/>
          </a:xfrm>
          <a:prstGeom prst="rect">
            <a:avLst/>
          </a:prstGeom>
          <a:noFill/>
          <a:ln w="0">
            <a:noFill/>
          </a:ln>
        </p:spPr>
        <p:style>
          <a:lnRef idx="0">
            <a:srgbClr val="FFFFFF"/>
          </a:lnRef>
          <a:fillRef idx="0">
            <a:srgbClr val="FFFFFF"/>
          </a:fillRef>
          <a:effectRef idx="0">
            <a:srgbClr val="FFFFFF"/>
          </a:effectRef>
          <a:fontRef idx="minor"/>
        </p:style>
        <p:txBody>
          <a:bodyPr vert="horz" wrap="square" lIns="45720" tIns="45720" rIns="45720" bIns="45720" numCol="1" spcCol="38100" anchor="t">
            <a:spAutoFit/>
          </a:bodyPr>
          <a:lstStyle/>
          <a:p>
            <a:pPr marL="0" indent="0" algn="l" defTabSz="914400" eaLnBrk="0" fontAlgn="auto" latinLnBrk="0" hangingPunct="0">
              <a:lnSpc>
                <a:spcPct val="150000"/>
              </a:lnSpc>
              <a:spcBef>
                <a:spcPts val="0"/>
              </a:spcBef>
              <a:spcAft>
                <a:spcPts val="0"/>
              </a:spcAft>
              <a:buFontTx/>
              <a:buNone/>
            </a:pPr>
            <a:r>
              <a:rPr lang="en-US" altLang="ko-KR" sz="4000" b="0" strike="noStrike" cap="none" dirty="0" smtClean="0">
                <a:ln w="9525" cap="flat" cmpd="sng">
                  <a:noFill/>
                </a:ln>
                <a:latin typeface="微软雅黑" panose="020B0503020204020204" pitchFamily="34" charset="-122"/>
                <a:ea typeface="微软雅黑" panose="020B0503020204020204" pitchFamily="34" charset="-122"/>
              </a:rPr>
              <a:t>二、分析黑客攻击区块链平台智能合约</a:t>
            </a:r>
            <a:endParaRPr lang="ko-KR" altLang="en-US" sz="4000" b="0" strike="noStrike" cap="none" dirty="0" smtClean="0">
              <a:ln w="9525" cap="flat" cmpd="sng">
                <a:noFill/>
              </a:ln>
              <a:latin typeface="微软雅黑" panose="020B0503020204020204" pitchFamily="34" charset="-122"/>
              <a:ea typeface="微软雅黑" panose="020B0503020204020204" pitchFamily="34" charset="-122"/>
            </a:endParaRPr>
          </a:p>
        </p:txBody>
      </p:sp>
      <p:sp>
        <p:nvSpPr>
          <p:cNvPr id="7" name="文本框 6"/>
          <p:cNvSpPr txBox="1"/>
          <p:nvPr/>
        </p:nvSpPr>
        <p:spPr>
          <a:xfrm>
            <a:off x="1176669" y="2132907"/>
            <a:ext cx="10158716" cy="433964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zh-CN" sz="2400" dirty="0"/>
              <a:t>安全问题在各行各业都会存在，区块链行业也不例外，特别是现在软件系统中的安全漏洞和</a:t>
            </a:r>
            <a:r>
              <a:rPr lang="en-US" altLang="zh-CN" sz="2400" dirty="0"/>
              <a:t>BUG</a:t>
            </a:r>
            <a:r>
              <a:rPr lang="zh-CN" altLang="zh-CN" sz="2400" dirty="0"/>
              <a:t>，但相比于其他行业，区块链漏洞一旦被黑客攻击，造成的恐慌和损失是更加巨大的。而区块链技术容易遭受黑客攻击的包括区块链底层平台、区块链智能合约两个方面。而智能合约由于代码小，复杂度较低，攻击较方便，因此黑客攻击的最主要目标为智能合约。造成这些的攻击的主要原因在于这些程序自身存在安全漏洞或者逻辑漏洞。</a:t>
            </a:r>
          </a:p>
          <a:p>
            <a:pPr>
              <a:lnSpc>
                <a:spcPct val="150000"/>
              </a:lnSpc>
            </a:pPr>
            <a:endParaRPr lang="zh-CN" altLang="en-US" sz="2000" dirty="0"/>
          </a:p>
          <a:p>
            <a:pPr marL="0" marR="0" indent="0" algn="l" defTabSz="914400" rtl="0" fontAlgn="auto" latinLnBrk="0" hangingPunct="0">
              <a:lnSpc>
                <a:spcPct val="150000"/>
              </a:lnSpc>
              <a:spcBef>
                <a:spcPts val="0"/>
              </a:spcBef>
              <a:spcAft>
                <a:spcPts val="0"/>
              </a:spcAft>
              <a:buClrTx/>
              <a:buSzTx/>
              <a:buFontTx/>
              <a:buNone/>
            </a:pPr>
            <a:endParaRPr kumimoji="0" lang="zh-CN" altLang="en-US" sz="2000" b="0" i="0" u="none" strike="noStrike" cap="none" spc="0" normalizeH="0" baseline="0" dirty="0">
              <a:ln>
                <a:noFill/>
              </a:ln>
              <a:solidFill>
                <a:srgbClr val="5F5F5F"/>
              </a:solidFill>
              <a:effectLst/>
              <a:uFillTx/>
              <a:sym typeface="Times New Roman" panose="02020603050405020304"/>
            </a:endParaRPr>
          </a:p>
        </p:txBody>
      </p:sp>
    </p:spTree>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rgbClr val="5F5F5F"/>
      </a:dk1>
      <a:lt1>
        <a:srgbClr val="F2F2F2"/>
      </a:lt1>
      <a:dk2>
        <a:srgbClr val="A7A7A7"/>
      </a:dk2>
      <a:lt2>
        <a:srgbClr val="535353"/>
      </a:lt2>
      <a:accent1>
        <a:srgbClr val="4A6982"/>
      </a:accent1>
      <a:accent2>
        <a:srgbClr val="E86262"/>
      </a:accent2>
      <a:accent3>
        <a:srgbClr val="878B79"/>
      </a:accent3>
      <a:accent4>
        <a:srgbClr val="E29860"/>
      </a:accent4>
      <a:accent5>
        <a:srgbClr val="A06C6D"/>
      </a:accent5>
      <a:accent6>
        <a:srgbClr val="DE8E8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A6982"/>
      </a:accent1>
      <a:accent2>
        <a:srgbClr val="E86262"/>
      </a:accent2>
      <a:accent3>
        <a:srgbClr val="878B79"/>
      </a:accent3>
      <a:accent4>
        <a:srgbClr val="E29860"/>
      </a:accent4>
      <a:accent5>
        <a:srgbClr val="A06C6D"/>
      </a:accent5>
      <a:accent6>
        <a:srgbClr val="DE8E8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Pages>40</Pages>
  <Words>1584</Words>
  <Application>Microsoft Office PowerPoint</Application>
  <PresentationFormat>宽屏</PresentationFormat>
  <Paragraphs>261</Paragraphs>
  <Slides>36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-apple-system-font</vt:lpstr>
      <vt:lpstr>Helvetica Neue</vt:lpstr>
      <vt:lpstr>全新硬笔行书简</vt:lpstr>
      <vt:lpstr>宋体</vt:lpstr>
      <vt:lpstr>微软雅黑</vt:lpstr>
      <vt:lpstr>小米兰亭</vt:lpstr>
      <vt:lpstr>Arial</vt:lpstr>
      <vt:lpstr>Calibri</vt:lpstr>
      <vt:lpstr>Times New Roman</vt:lpstr>
      <vt:lpstr>Office 主题</vt:lpstr>
      <vt:lpstr>深度解析区块链智能合约漏洞                                 及防范措施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CSDN学院_课程PPT模板</dc:title>
  <dc:creator>CSDN学院</dc:creator>
  <cp:lastModifiedBy>xyang</cp:lastModifiedBy>
  <cp:revision>27</cp:revision>
  <dcterms:created xsi:type="dcterms:W3CDTF">2018-07-23T03:52:37Z</dcterms:created>
  <dcterms:modified xsi:type="dcterms:W3CDTF">2018-07-24T10:55:15Z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